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39"/>
  </p:notesMasterIdLst>
  <p:handoutMasterIdLst>
    <p:handoutMasterId r:id="rId40"/>
  </p:handoutMasterIdLst>
  <p:sldIdLst>
    <p:sldId id="259" r:id="rId2"/>
    <p:sldId id="269" r:id="rId3"/>
    <p:sldId id="260" r:id="rId4"/>
    <p:sldId id="262" r:id="rId5"/>
    <p:sldId id="263" r:id="rId6"/>
    <p:sldId id="264" r:id="rId7"/>
    <p:sldId id="299" r:id="rId8"/>
    <p:sldId id="265" r:id="rId9"/>
    <p:sldId id="293" r:id="rId10"/>
    <p:sldId id="271" r:id="rId11"/>
    <p:sldId id="270" r:id="rId12"/>
    <p:sldId id="272" r:id="rId13"/>
    <p:sldId id="273" r:id="rId14"/>
    <p:sldId id="274" r:id="rId15"/>
    <p:sldId id="275" r:id="rId16"/>
    <p:sldId id="276" r:id="rId17"/>
    <p:sldId id="277" r:id="rId18"/>
    <p:sldId id="281" r:id="rId19"/>
    <p:sldId id="278" r:id="rId20"/>
    <p:sldId id="279" r:id="rId21"/>
    <p:sldId id="280" r:id="rId22"/>
    <p:sldId id="282" r:id="rId23"/>
    <p:sldId id="283" r:id="rId24"/>
    <p:sldId id="284" r:id="rId25"/>
    <p:sldId id="285" r:id="rId26"/>
    <p:sldId id="286" r:id="rId27"/>
    <p:sldId id="287" r:id="rId28"/>
    <p:sldId id="288" r:id="rId29"/>
    <p:sldId id="289" r:id="rId30"/>
    <p:sldId id="291" r:id="rId31"/>
    <p:sldId id="290" r:id="rId32"/>
    <p:sldId id="292" r:id="rId33"/>
    <p:sldId id="294" r:id="rId34"/>
    <p:sldId id="295" r:id="rId35"/>
    <p:sldId id="297" r:id="rId36"/>
    <p:sldId id="296" r:id="rId37"/>
    <p:sldId id="298" r:id="rId38"/>
  </p:sldIdLst>
  <p:sldSz cx="9144000" cy="6858000" type="screen4x3"/>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3761" autoAdjust="0"/>
  </p:normalViewPr>
  <p:slideViewPr>
    <p:cSldViewPr snapToGrid="0">
      <p:cViewPr varScale="1">
        <p:scale>
          <a:sx n="66" d="100"/>
          <a:sy n="66" d="100"/>
        </p:scale>
        <p:origin x="-2106" y="-108"/>
      </p:cViewPr>
      <p:guideLst>
        <p:guide orient="horz" pos="2160"/>
        <p:guide pos="2880"/>
      </p:guideLst>
    </p:cSldViewPr>
  </p:slideViewPr>
  <p:notesTextViewPr>
    <p:cViewPr>
      <p:scale>
        <a:sx n="1" d="1"/>
        <a:sy n="1" d="1"/>
      </p:scale>
      <p:origin x="0" y="0"/>
    </p:cViewPr>
  </p:notesTextViewPr>
  <p:notesViewPr>
    <p:cSldViewPr snapToGrid="0">
      <p:cViewPr varScale="1">
        <p:scale>
          <a:sx n="69" d="100"/>
          <a:sy n="69" d="100"/>
        </p:scale>
        <p:origin x="-3306"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97D7737-F1DD-4B30-8394-AC7E6AFDAF4E}" type="datetimeFigureOut">
              <a:rPr lang="da-DK" smtClean="0"/>
              <a:pPr/>
              <a:t>11-06-2014</a:t>
            </a:fld>
            <a:endParaRPr lang="da-DK"/>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a-DK"/>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F5B2226-9305-45F0-836B-266E5F4173E4}" type="slidenum">
              <a:rPr lang="da-DK" smtClean="0"/>
              <a:pPr/>
              <a:t>‹#›</a:t>
            </a:fld>
            <a:endParaRPr lang="da-DK"/>
          </a:p>
        </p:txBody>
      </p:sp>
    </p:spTree>
    <p:extLst>
      <p:ext uri="{BB962C8B-B14F-4D97-AF65-F5344CB8AC3E}">
        <p14:creationId xmlns:p14="http://schemas.microsoft.com/office/powerpoint/2010/main" val="8590081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3.png>
</file>

<file path=ppt/media/image24.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5D4FDC-8A2D-4C72-AF87-D2545EAC50B4}" type="datetimeFigureOut">
              <a:rPr lang="da-DK" smtClean="0"/>
              <a:pPr/>
              <a:t>11-06-2014</a:t>
            </a:fld>
            <a:endParaRPr lang="da-DK"/>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B25B94-4E10-44D2-A035-418132905008}" type="slidenum">
              <a:rPr lang="da-DK" smtClean="0"/>
              <a:pPr/>
              <a:t>‹#›</a:t>
            </a:fld>
            <a:endParaRPr lang="da-DK"/>
          </a:p>
        </p:txBody>
      </p:sp>
    </p:spTree>
    <p:extLst>
      <p:ext uri="{BB962C8B-B14F-4D97-AF65-F5344CB8AC3E}">
        <p14:creationId xmlns:p14="http://schemas.microsoft.com/office/powerpoint/2010/main" val="22502133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20</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21</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22</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23</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24</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to show our application we decided to create an exhibition.</a:t>
            </a:r>
          </a:p>
          <a:p>
            <a:r>
              <a:rPr lang="en-US" dirty="0" smtClean="0"/>
              <a:t>Firstly the </a:t>
            </a:r>
            <a:r>
              <a:rPr lang="en-US" dirty="0" err="1" smtClean="0"/>
              <a:t>organiser</a:t>
            </a:r>
            <a:r>
              <a:rPr lang="en-US" dirty="0" smtClean="0"/>
              <a:t> create the floor plan with our website tool, and while also doing creating data for the android application.</a:t>
            </a:r>
          </a:p>
          <a:p>
            <a:endParaRPr lang="en-US" dirty="0" smtClean="0"/>
          </a:p>
          <a:p>
            <a:r>
              <a:rPr lang="en-US" dirty="0" smtClean="0"/>
              <a:t>- When the exhibition is ready, users can scan a </a:t>
            </a:r>
            <a:r>
              <a:rPr lang="en-US" dirty="0" err="1" smtClean="0"/>
              <a:t>sepcial</a:t>
            </a:r>
            <a:r>
              <a:rPr lang="en-US" dirty="0" smtClean="0"/>
              <a:t> NFC tag to enter the exhibition.</a:t>
            </a:r>
          </a:p>
          <a:p>
            <a:endParaRPr lang="en-US" dirty="0" smtClean="0"/>
          </a:p>
          <a:p>
            <a:r>
              <a:rPr lang="en-US" dirty="0" smtClean="0"/>
              <a:t>- The user can subscribe to different booths to gain </a:t>
            </a:r>
            <a:r>
              <a:rPr lang="en-US" dirty="0" err="1" smtClean="0"/>
              <a:t>relavant</a:t>
            </a:r>
            <a:r>
              <a:rPr lang="en-US" dirty="0" smtClean="0"/>
              <a:t> information. The users receives information by feeds, the feeds are</a:t>
            </a:r>
          </a:p>
          <a:p>
            <a:r>
              <a:rPr lang="en-US" dirty="0" smtClean="0"/>
              <a:t>created by booths. The users only receives feeds from booths they are subscribed to.</a:t>
            </a:r>
          </a:p>
          <a:p>
            <a:endParaRPr lang="en-US" dirty="0" smtClean="0"/>
          </a:p>
          <a:p>
            <a:r>
              <a:rPr lang="en-US" dirty="0" smtClean="0"/>
              <a:t>- The user can also see a schedule of the exhibition, that are </a:t>
            </a:r>
            <a:r>
              <a:rPr lang="en-US" dirty="0" err="1" smtClean="0"/>
              <a:t>sceduled</a:t>
            </a:r>
            <a:r>
              <a:rPr lang="en-US" dirty="0" smtClean="0"/>
              <a:t> ahead of time, this could be presentation of a new</a:t>
            </a:r>
          </a:p>
          <a:p>
            <a:r>
              <a:rPr lang="en-US" dirty="0" smtClean="0"/>
              <a:t>product.</a:t>
            </a:r>
          </a:p>
          <a:p>
            <a:endParaRPr lang="en-US" dirty="0" smtClean="0"/>
          </a:p>
          <a:p>
            <a:r>
              <a:rPr lang="en-US" dirty="0" smtClean="0"/>
              <a:t>- With the help of the floor plan the user can also navigate to different booths, he uses the NFC tags to tell the application about</a:t>
            </a:r>
          </a:p>
          <a:p>
            <a:r>
              <a:rPr lang="en-US" dirty="0" smtClean="0"/>
              <a:t>his current location.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26</a:t>
            </a:fld>
            <a:endParaRPr lang="da-DK"/>
          </a:p>
        </p:txBody>
      </p:sp>
    </p:spTree>
    <p:extLst>
      <p:ext uri="{BB962C8B-B14F-4D97-AF65-F5344CB8AC3E}">
        <p14:creationId xmlns:p14="http://schemas.microsoft.com/office/powerpoint/2010/main" val="14897567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to show our application we decided to create an exhibition.</a:t>
            </a:r>
          </a:p>
          <a:p>
            <a:r>
              <a:rPr lang="en-US" dirty="0" smtClean="0"/>
              <a:t>Firstly the </a:t>
            </a:r>
            <a:r>
              <a:rPr lang="en-US" dirty="0" err="1" smtClean="0"/>
              <a:t>organiser</a:t>
            </a:r>
            <a:r>
              <a:rPr lang="en-US" dirty="0" smtClean="0"/>
              <a:t> create the floor plan with our website tool, and while also doing creating data for the android application.</a:t>
            </a:r>
          </a:p>
          <a:p>
            <a:endParaRPr lang="en-US" dirty="0" smtClean="0"/>
          </a:p>
          <a:p>
            <a:r>
              <a:rPr lang="en-US" dirty="0" smtClean="0"/>
              <a:t>- When the exhibition is ready, users can scan a </a:t>
            </a:r>
            <a:r>
              <a:rPr lang="en-US" dirty="0" err="1" smtClean="0"/>
              <a:t>sepcial</a:t>
            </a:r>
            <a:r>
              <a:rPr lang="en-US" dirty="0" smtClean="0"/>
              <a:t> NFC tag to enter the exhibition.</a:t>
            </a:r>
          </a:p>
          <a:p>
            <a:endParaRPr lang="en-US" dirty="0" smtClean="0"/>
          </a:p>
          <a:p>
            <a:r>
              <a:rPr lang="en-US" dirty="0" smtClean="0"/>
              <a:t>- The user can subscribe to different booths to gain </a:t>
            </a:r>
            <a:r>
              <a:rPr lang="en-US" dirty="0" err="1" smtClean="0"/>
              <a:t>relavant</a:t>
            </a:r>
            <a:r>
              <a:rPr lang="en-US" dirty="0" smtClean="0"/>
              <a:t> information. The users receives information by feeds, the feeds are</a:t>
            </a:r>
          </a:p>
          <a:p>
            <a:r>
              <a:rPr lang="en-US" dirty="0" smtClean="0"/>
              <a:t>created by booths. The users only receives feeds from booths they are subscribed to.</a:t>
            </a:r>
          </a:p>
          <a:p>
            <a:endParaRPr lang="en-US" dirty="0" smtClean="0"/>
          </a:p>
          <a:p>
            <a:r>
              <a:rPr lang="en-US" dirty="0" smtClean="0"/>
              <a:t>- The user can also see a schedule of the exhibition, that are </a:t>
            </a:r>
            <a:r>
              <a:rPr lang="en-US" dirty="0" err="1" smtClean="0"/>
              <a:t>sceduled</a:t>
            </a:r>
            <a:r>
              <a:rPr lang="en-US" dirty="0" smtClean="0"/>
              <a:t> ahead of time, this could be presentation of a new</a:t>
            </a:r>
          </a:p>
          <a:p>
            <a:r>
              <a:rPr lang="en-US" dirty="0" smtClean="0"/>
              <a:t>product.</a:t>
            </a:r>
          </a:p>
          <a:p>
            <a:endParaRPr lang="en-US" dirty="0" smtClean="0"/>
          </a:p>
          <a:p>
            <a:r>
              <a:rPr lang="en-US" dirty="0" smtClean="0"/>
              <a:t>- With the help of the floor plan the user can also navigate to different booths, he uses the NFC tags to tell the application about</a:t>
            </a:r>
          </a:p>
          <a:p>
            <a:r>
              <a:rPr lang="en-US" dirty="0" smtClean="0"/>
              <a:t>his current location.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27</a:t>
            </a:fld>
            <a:endParaRPr lang="da-DK"/>
          </a:p>
        </p:txBody>
      </p:sp>
    </p:spTree>
    <p:extLst>
      <p:ext uri="{BB962C8B-B14F-4D97-AF65-F5344CB8AC3E}">
        <p14:creationId xmlns:p14="http://schemas.microsoft.com/office/powerpoint/2010/main" val="14897567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to show our application we decided to create an exhibition.</a:t>
            </a:r>
          </a:p>
          <a:p>
            <a:r>
              <a:rPr lang="en-US" dirty="0" smtClean="0"/>
              <a:t>Firstly the </a:t>
            </a:r>
            <a:r>
              <a:rPr lang="en-US" dirty="0" err="1" smtClean="0"/>
              <a:t>organiser</a:t>
            </a:r>
            <a:r>
              <a:rPr lang="en-US" dirty="0" smtClean="0"/>
              <a:t> create the floor plan with our website tool, and while also doing creating data for the android application.</a:t>
            </a:r>
          </a:p>
          <a:p>
            <a:endParaRPr lang="en-US" dirty="0" smtClean="0"/>
          </a:p>
          <a:p>
            <a:r>
              <a:rPr lang="en-US" dirty="0" smtClean="0"/>
              <a:t>- When the exhibition is ready, users can scan a </a:t>
            </a:r>
            <a:r>
              <a:rPr lang="en-US" dirty="0" err="1" smtClean="0"/>
              <a:t>sepcial</a:t>
            </a:r>
            <a:r>
              <a:rPr lang="en-US" dirty="0" smtClean="0"/>
              <a:t> NFC tag to enter the exhibition.</a:t>
            </a:r>
          </a:p>
          <a:p>
            <a:endParaRPr lang="en-US" dirty="0" smtClean="0"/>
          </a:p>
          <a:p>
            <a:r>
              <a:rPr lang="en-US" dirty="0" smtClean="0"/>
              <a:t>- The user can subscribe to different booths to gain </a:t>
            </a:r>
            <a:r>
              <a:rPr lang="en-US" dirty="0" err="1" smtClean="0"/>
              <a:t>relavant</a:t>
            </a:r>
            <a:r>
              <a:rPr lang="en-US" dirty="0" smtClean="0"/>
              <a:t> information. The users receives information by feeds, the feeds are</a:t>
            </a:r>
          </a:p>
          <a:p>
            <a:r>
              <a:rPr lang="en-US" dirty="0" smtClean="0"/>
              <a:t>created by booths. The users only receives feeds from booths they are subscribed to.</a:t>
            </a:r>
          </a:p>
          <a:p>
            <a:endParaRPr lang="en-US" dirty="0" smtClean="0"/>
          </a:p>
          <a:p>
            <a:r>
              <a:rPr lang="en-US" dirty="0" smtClean="0"/>
              <a:t>- The user can also see a schedule of the exhibition, that are </a:t>
            </a:r>
            <a:r>
              <a:rPr lang="en-US" dirty="0" err="1" smtClean="0"/>
              <a:t>sceduled</a:t>
            </a:r>
            <a:r>
              <a:rPr lang="en-US" dirty="0" smtClean="0"/>
              <a:t> ahead of time, this could be presentation of a new</a:t>
            </a:r>
          </a:p>
          <a:p>
            <a:r>
              <a:rPr lang="en-US" dirty="0" smtClean="0"/>
              <a:t>product.</a:t>
            </a:r>
          </a:p>
          <a:p>
            <a:endParaRPr lang="en-US" dirty="0" smtClean="0"/>
          </a:p>
          <a:p>
            <a:r>
              <a:rPr lang="en-US" dirty="0" smtClean="0"/>
              <a:t>- With the help of the floor plan the user can also navigate to different booths, he uses the NFC tags to tell the application about</a:t>
            </a:r>
          </a:p>
          <a:p>
            <a:r>
              <a:rPr lang="en-US" dirty="0" smtClean="0"/>
              <a:t>his current location.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28</a:t>
            </a:fld>
            <a:endParaRPr lang="da-DK"/>
          </a:p>
        </p:txBody>
      </p:sp>
    </p:spTree>
    <p:extLst>
      <p:ext uri="{BB962C8B-B14F-4D97-AF65-F5344CB8AC3E}">
        <p14:creationId xmlns:p14="http://schemas.microsoft.com/office/powerpoint/2010/main" val="14897567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to show our application we decided to create an exhibition.</a:t>
            </a:r>
          </a:p>
          <a:p>
            <a:r>
              <a:rPr lang="en-US" dirty="0" smtClean="0"/>
              <a:t>Firstly the </a:t>
            </a:r>
            <a:r>
              <a:rPr lang="en-US" dirty="0" err="1" smtClean="0"/>
              <a:t>organiser</a:t>
            </a:r>
            <a:r>
              <a:rPr lang="en-US" dirty="0" smtClean="0"/>
              <a:t> create the floor plan with our website tool, and while also doing creating data for the android application.</a:t>
            </a:r>
          </a:p>
          <a:p>
            <a:endParaRPr lang="en-US" dirty="0" smtClean="0"/>
          </a:p>
          <a:p>
            <a:r>
              <a:rPr lang="en-US" dirty="0" smtClean="0"/>
              <a:t>- When the exhibition is ready, users can scan a </a:t>
            </a:r>
            <a:r>
              <a:rPr lang="en-US" dirty="0" err="1" smtClean="0"/>
              <a:t>sepcial</a:t>
            </a:r>
            <a:r>
              <a:rPr lang="en-US" dirty="0" smtClean="0"/>
              <a:t> NFC tag to enter the exhibition.</a:t>
            </a:r>
          </a:p>
          <a:p>
            <a:endParaRPr lang="en-US" dirty="0" smtClean="0"/>
          </a:p>
          <a:p>
            <a:r>
              <a:rPr lang="en-US" dirty="0" smtClean="0"/>
              <a:t>- The user can subscribe to different booths to gain </a:t>
            </a:r>
            <a:r>
              <a:rPr lang="en-US" dirty="0" err="1" smtClean="0"/>
              <a:t>relavant</a:t>
            </a:r>
            <a:r>
              <a:rPr lang="en-US" dirty="0" smtClean="0"/>
              <a:t> information. The users receives information by feeds, the feeds are</a:t>
            </a:r>
          </a:p>
          <a:p>
            <a:r>
              <a:rPr lang="en-US" dirty="0" smtClean="0"/>
              <a:t>created by booths. The users only receives feeds from booths they are subscribed to.</a:t>
            </a:r>
          </a:p>
          <a:p>
            <a:endParaRPr lang="en-US" dirty="0" smtClean="0"/>
          </a:p>
          <a:p>
            <a:r>
              <a:rPr lang="en-US" dirty="0" smtClean="0"/>
              <a:t>- The user can also see a schedule of the exhibition, that are </a:t>
            </a:r>
            <a:r>
              <a:rPr lang="en-US" dirty="0" err="1" smtClean="0"/>
              <a:t>sceduled</a:t>
            </a:r>
            <a:r>
              <a:rPr lang="en-US" dirty="0" smtClean="0"/>
              <a:t> ahead of time, this could be presentation of a new</a:t>
            </a:r>
          </a:p>
          <a:p>
            <a:r>
              <a:rPr lang="en-US" dirty="0" smtClean="0"/>
              <a:t>product.</a:t>
            </a:r>
          </a:p>
          <a:p>
            <a:endParaRPr lang="en-US" dirty="0" smtClean="0"/>
          </a:p>
          <a:p>
            <a:r>
              <a:rPr lang="en-US" dirty="0" smtClean="0"/>
              <a:t>- With the help of the floor plan the user can also navigate to different booths, he uses the NFC tags to tell the application about</a:t>
            </a:r>
          </a:p>
          <a:p>
            <a:r>
              <a:rPr lang="en-US" dirty="0" smtClean="0"/>
              <a:t>his current location.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29</a:t>
            </a:fld>
            <a:endParaRPr lang="da-DK"/>
          </a:p>
        </p:txBody>
      </p:sp>
    </p:spTree>
    <p:extLst>
      <p:ext uri="{BB962C8B-B14F-4D97-AF65-F5344CB8AC3E}">
        <p14:creationId xmlns:p14="http://schemas.microsoft.com/office/powerpoint/2010/main" val="1489756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31</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4</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32</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34</a:t>
            </a:fld>
            <a:endParaRPr lang="da-DK"/>
          </a:p>
        </p:txBody>
      </p:sp>
    </p:spTree>
    <p:extLst>
      <p:ext uri="{BB962C8B-B14F-4D97-AF65-F5344CB8AC3E}">
        <p14:creationId xmlns:p14="http://schemas.microsoft.com/office/powerpoint/2010/main" val="23931000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36</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5</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6</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7</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8</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9</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11</a:t>
            </a:fld>
            <a:endParaRPr lang="da-DK"/>
          </a:p>
        </p:txBody>
      </p:sp>
    </p:spTree>
    <p:extLst>
      <p:ext uri="{BB962C8B-B14F-4D97-AF65-F5344CB8AC3E}">
        <p14:creationId xmlns:p14="http://schemas.microsoft.com/office/powerpoint/2010/main" val="2186571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19</a:t>
            </a:fld>
            <a:endParaRPr lang="da-DK"/>
          </a:p>
        </p:txBody>
      </p:sp>
    </p:spTree>
    <p:extLst>
      <p:ext uri="{BB962C8B-B14F-4D97-AF65-F5344CB8AC3E}">
        <p14:creationId xmlns:p14="http://schemas.microsoft.com/office/powerpoint/2010/main" val="2186571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29295217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99570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1441491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1922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2572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3551489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2284547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400193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8" name="Footer Placeholder 7"/>
          <p:cNvSpPr>
            <a:spLocks noGrp="1"/>
          </p:cNvSpPr>
          <p:nvPr>
            <p:ph type="ftr" sz="quarter" idx="11"/>
          </p:nvPr>
        </p:nvSpPr>
        <p:spPr/>
        <p:txBody>
          <a:bodyPr/>
          <a:lstStyle/>
          <a:p>
            <a:endParaRPr lang="da-DK"/>
          </a:p>
        </p:txBody>
      </p:sp>
      <p:sp>
        <p:nvSpPr>
          <p:cNvPr id="9" name="Slide Number Placeholder 8"/>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3416615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4" name="Footer Placeholder 3"/>
          <p:cNvSpPr>
            <a:spLocks noGrp="1"/>
          </p:cNvSpPr>
          <p:nvPr>
            <p:ph type="ftr" sz="quarter" idx="11"/>
          </p:nvPr>
        </p:nvSpPr>
        <p:spPr/>
        <p:txBody>
          <a:bodyPr/>
          <a:lstStyle/>
          <a:p>
            <a:endParaRPr lang="da-DK"/>
          </a:p>
        </p:txBody>
      </p:sp>
      <p:sp>
        <p:nvSpPr>
          <p:cNvPr id="5" name="Slide Number Placeholder 4"/>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3268632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3" name="Footer Placeholder 2"/>
          <p:cNvSpPr>
            <a:spLocks noGrp="1"/>
          </p:cNvSpPr>
          <p:nvPr>
            <p:ph type="ftr" sz="quarter" idx="11"/>
          </p:nvPr>
        </p:nvSpPr>
        <p:spPr/>
        <p:txBody>
          <a:bodyPr/>
          <a:lstStyle/>
          <a:p>
            <a:endParaRPr lang="da-DK"/>
          </a:p>
        </p:txBody>
      </p:sp>
      <p:sp>
        <p:nvSpPr>
          <p:cNvPr id="4" name="Slide Number Placeholder 3"/>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3202428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725834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AB3BFA-33DE-4ACD-A365-AD6885A87E12}" type="datetimeFigureOut">
              <a:rPr lang="da-DK" smtClean="0"/>
              <a:pPr/>
              <a:t>11-06-2014</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val="28291048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AB3BFA-33DE-4ACD-A365-AD6885A87E12}" type="datetimeFigureOut">
              <a:rPr lang="da-DK" smtClean="0"/>
              <a:pPr/>
              <a:t>11-06-2014</a:t>
            </a:fld>
            <a:endParaRPr lang="da-DK"/>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62351C-A776-41C2-B17E-74DB9CCFE911}" type="slidenum">
              <a:rPr lang="da-DK" smtClean="0"/>
              <a:pPr/>
              <a:t>‹#›</a:t>
            </a:fld>
            <a:endParaRPr lang="da-DK"/>
          </a:p>
        </p:txBody>
      </p:sp>
    </p:spTree>
    <p:extLst>
      <p:ext uri="{BB962C8B-B14F-4D97-AF65-F5344CB8AC3E}">
        <p14:creationId xmlns:p14="http://schemas.microsoft.com/office/powerpoint/2010/main" val="376795741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vmlDrawing" Target="../drawings/vmlDrawing1.vml"/><Relationship Id="rId5" Type="http://schemas.openxmlformats.org/officeDocument/2006/relationships/image" Target="../media/image7.emf"/><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vmlDrawing" Target="../drawings/vmlDrawing2.vml"/><Relationship Id="rId5" Type="http://schemas.openxmlformats.org/officeDocument/2006/relationships/image" Target="../media/image20.emf"/><Relationship Id="rId4" Type="http://schemas.openxmlformats.org/officeDocument/2006/relationships/oleObject" Target="../embeddings/oleObject2.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3.xml"/><Relationship Id="rId1" Type="http://schemas.openxmlformats.org/officeDocument/2006/relationships/vmlDrawing" Target="../drawings/vmlDrawing3.vml"/><Relationship Id="rId5" Type="http://schemas.openxmlformats.org/officeDocument/2006/relationships/image" Target="../media/image21.emf"/><Relationship Id="rId4" Type="http://schemas.openxmlformats.org/officeDocument/2006/relationships/oleObject" Target="../embeddings/oleObject3.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vmlDrawing" Target="../drawings/vmlDrawing4.vml"/><Relationship Id="rId5" Type="http://schemas.openxmlformats.org/officeDocument/2006/relationships/image" Target="../media/image22.emf"/><Relationship Id="rId4" Type="http://schemas.openxmlformats.org/officeDocument/2006/relationships/oleObject" Target="../embeddings/oleObject4.bin"/></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Billede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flipV="1">
            <a:off x="1143003" y="-1143002"/>
            <a:ext cx="6857999" cy="9144003"/>
          </a:xfrm>
          <a:prstGeom prst="rect">
            <a:avLst/>
          </a:prstGeom>
        </p:spPr>
      </p:pic>
      <p:sp>
        <p:nvSpPr>
          <p:cNvPr id="10" name="object 10"/>
          <p:cNvSpPr/>
          <p:nvPr/>
        </p:nvSpPr>
        <p:spPr>
          <a:xfrm>
            <a:off x="457200" y="3222283"/>
            <a:ext cx="8229600" cy="1934911"/>
          </a:xfrm>
          <a:custGeom>
            <a:avLst/>
            <a:gdLst/>
            <a:ahLst/>
            <a:cxnLst/>
            <a:rect l="l" t="t" r="r" b="b"/>
            <a:pathLst>
              <a:path w="8229600" h="1436420">
                <a:moveTo>
                  <a:pt x="0" y="1436420"/>
                </a:moveTo>
                <a:lnTo>
                  <a:pt x="8229600" y="1436420"/>
                </a:lnTo>
                <a:lnTo>
                  <a:pt x="8229600" y="0"/>
                </a:lnTo>
                <a:lnTo>
                  <a:pt x="0" y="0"/>
                </a:lnTo>
                <a:lnTo>
                  <a:pt x="0" y="1436420"/>
                </a:lnTo>
                <a:close/>
              </a:path>
            </a:pathLst>
          </a:custGeom>
          <a:solidFill>
            <a:schemeClr val="tx2">
              <a:lumMod val="50000"/>
            </a:schemeClr>
          </a:solidFill>
        </p:spPr>
        <p:txBody>
          <a:bodyPr wrap="square" lIns="0" tIns="0" rIns="0" bIns="0" rtlCol="0">
            <a:noAutofit/>
          </a:bodyPr>
          <a:lstStyle/>
          <a:p>
            <a:endParaRPr dirty="0"/>
          </a:p>
        </p:txBody>
      </p:sp>
      <p:pic>
        <p:nvPicPr>
          <p:cNvPr id="16" name="Billed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8" name="object 2"/>
          <p:cNvSpPr txBox="1">
            <a:spLocks noGrp="1"/>
          </p:cNvSpPr>
          <p:nvPr>
            <p:ph type="title" idx="4294967295"/>
          </p:nvPr>
        </p:nvSpPr>
        <p:spPr>
          <a:xfrm>
            <a:off x="1803400" y="1589049"/>
            <a:ext cx="5537200" cy="1455738"/>
          </a:xfrm>
          <a:prstGeom prst="rect">
            <a:avLst/>
          </a:prstGeom>
        </p:spPr>
        <p:txBody>
          <a:bodyPr vert="horz" wrap="square" lIns="0" tIns="0" rIns="0" bIns="0" rtlCol="0" anchor="ctr">
            <a:noAutofit/>
          </a:bodyPr>
          <a:lstStyle/>
          <a:p>
            <a:pPr algn="ctr">
              <a:lnSpc>
                <a:spcPts val="3960"/>
              </a:lnSpc>
              <a:tabLst>
                <a:tab pos="1676358" algn="l"/>
              </a:tabLst>
            </a:pPr>
            <a:r>
              <a:rPr lang="da-DK" sz="3600" b="1" dirty="0" smtClean="0">
                <a:solidFill>
                  <a:schemeClr val="tx2">
                    <a:lumMod val="50000"/>
                  </a:schemeClr>
                </a:solidFill>
                <a:latin typeface="Arial"/>
                <a:cs typeface="Arial"/>
              </a:rPr>
              <a:t>Dishcover</a:t>
            </a:r>
            <a:endParaRPr sz="3600" b="1" dirty="0">
              <a:solidFill>
                <a:schemeClr val="tx2">
                  <a:lumMod val="50000"/>
                </a:schemeClr>
              </a:solidFill>
              <a:latin typeface="Arial"/>
              <a:cs typeface="Arial"/>
            </a:endParaRPr>
          </a:p>
        </p:txBody>
      </p:sp>
      <p:sp>
        <p:nvSpPr>
          <p:cNvPr id="12" name="object 3"/>
          <p:cNvSpPr txBox="1"/>
          <p:nvPr/>
        </p:nvSpPr>
        <p:spPr>
          <a:xfrm>
            <a:off x="2677051" y="3459653"/>
            <a:ext cx="3838575" cy="578949"/>
          </a:xfrm>
          <a:prstGeom prst="rect">
            <a:avLst/>
          </a:prstGeom>
        </p:spPr>
        <p:txBody>
          <a:bodyPr vert="horz" wrap="square" lIns="0" tIns="0" rIns="0" bIns="0" rtlCol="0">
            <a:noAutofit/>
          </a:bodyPr>
          <a:lstStyle/>
          <a:p>
            <a:pPr algn="ctr">
              <a:tabLst>
                <a:tab pos="2356426" algn="l"/>
              </a:tabLst>
            </a:pPr>
            <a:r>
              <a:rPr lang="da-DK" sz="1600" kern="0" cap="all" spc="200" dirty="0">
                <a:solidFill>
                  <a:schemeClr val="bg1"/>
                </a:solidFill>
                <a:latin typeface="Arial" pitchFamily="34" charset="0"/>
              </a:rPr>
              <a:t>An Interactive Mobile Cookbook</a:t>
            </a:r>
            <a:endParaRPr sz="1600" kern="0" cap="all" spc="200" dirty="0">
              <a:solidFill>
                <a:schemeClr val="bg1"/>
              </a:solidFill>
              <a:latin typeface="Arial" pitchFamily="34" charset="0"/>
            </a:endParaRPr>
          </a:p>
        </p:txBody>
      </p:sp>
      <p:sp>
        <p:nvSpPr>
          <p:cNvPr id="13" name="Rektangel 12"/>
          <p:cNvSpPr/>
          <p:nvPr/>
        </p:nvSpPr>
        <p:spPr>
          <a:xfrm>
            <a:off x="467544" y="4052016"/>
            <a:ext cx="8208912" cy="1231107"/>
          </a:xfrm>
          <a:prstGeom prst="rect">
            <a:avLst/>
          </a:prstGeom>
        </p:spPr>
        <p:txBody>
          <a:bodyPr wrap="square" numCol="2" spcCol="180000">
            <a:spAutoFit/>
          </a:bodyPr>
          <a:lstStyle/>
          <a:p>
            <a:pPr marR="28574" algn="r">
              <a:lnSpc>
                <a:spcPct val="150000"/>
              </a:lnSpc>
            </a:pPr>
            <a:r>
              <a:rPr lang="en-US" sz="1200" kern="0" cap="all" spc="200" dirty="0" err="1" smtClean="0">
                <a:solidFill>
                  <a:schemeClr val="bg1"/>
                </a:solidFill>
                <a:latin typeface="Arial"/>
                <a:cs typeface="Arial"/>
              </a:rPr>
              <a:t>Jesper</a:t>
            </a:r>
            <a:r>
              <a:rPr lang="en-US" sz="1200" kern="0" cap="all" spc="200" dirty="0" smtClean="0">
                <a:solidFill>
                  <a:schemeClr val="bg1"/>
                </a:solidFill>
                <a:latin typeface="Arial"/>
                <a:cs typeface="Arial"/>
              </a:rPr>
              <a:t> </a:t>
            </a:r>
            <a:r>
              <a:rPr lang="en-US" sz="1200" kern="0" cap="all" spc="200" dirty="0" err="1" smtClean="0">
                <a:solidFill>
                  <a:schemeClr val="bg1"/>
                </a:solidFill>
                <a:latin typeface="Arial"/>
                <a:cs typeface="Arial"/>
              </a:rPr>
              <a:t>Riemer</a:t>
            </a:r>
            <a:r>
              <a:rPr lang="en-US" sz="1200" kern="0" cap="all" spc="200" dirty="0" smtClean="0">
                <a:solidFill>
                  <a:schemeClr val="bg1"/>
                </a:solidFill>
                <a:latin typeface="Arial"/>
                <a:cs typeface="Arial"/>
              </a:rPr>
              <a:t> </a:t>
            </a:r>
            <a:r>
              <a:rPr lang="en-US" sz="1200" kern="0" cap="all" spc="200" dirty="0">
                <a:solidFill>
                  <a:schemeClr val="bg1"/>
                </a:solidFill>
                <a:latin typeface="Arial"/>
                <a:cs typeface="Arial"/>
              </a:rPr>
              <a:t>Andersen</a:t>
            </a:r>
          </a:p>
          <a:p>
            <a:pPr marR="28574" algn="r">
              <a:lnSpc>
                <a:spcPct val="150000"/>
              </a:lnSpc>
            </a:pPr>
            <a:r>
              <a:rPr lang="en-US" sz="1200" kern="0" cap="all" spc="200" dirty="0" smtClean="0">
                <a:solidFill>
                  <a:schemeClr val="bg1"/>
                </a:solidFill>
                <a:latin typeface="Arial"/>
                <a:cs typeface="Arial"/>
              </a:rPr>
              <a:t>Sam </a:t>
            </a:r>
            <a:r>
              <a:rPr lang="en-US" sz="1200" kern="0" cap="all" spc="200" dirty="0" err="1" smtClean="0">
                <a:solidFill>
                  <a:schemeClr val="bg1"/>
                </a:solidFill>
                <a:latin typeface="Arial"/>
                <a:cs typeface="Arial"/>
              </a:rPr>
              <a:t>Sepstrup</a:t>
            </a:r>
            <a:r>
              <a:rPr lang="en-US" sz="1200" kern="0" cap="all" spc="200" dirty="0" smtClean="0">
                <a:solidFill>
                  <a:schemeClr val="bg1"/>
                </a:solidFill>
                <a:latin typeface="Arial"/>
                <a:cs typeface="Arial"/>
              </a:rPr>
              <a:t> Olesen</a:t>
            </a:r>
          </a:p>
          <a:p>
            <a:pPr marR="28574" algn="r">
              <a:lnSpc>
                <a:spcPct val="150000"/>
              </a:lnSpc>
            </a:pPr>
            <a:r>
              <a:rPr lang="en-US" sz="1200" kern="0" cap="all" spc="200" dirty="0" smtClean="0">
                <a:solidFill>
                  <a:schemeClr val="bg1"/>
                </a:solidFill>
                <a:latin typeface="Arial"/>
                <a:cs typeface="Arial"/>
              </a:rPr>
              <a:t>Simon </a:t>
            </a:r>
            <a:r>
              <a:rPr lang="en-US" sz="1200" kern="0" cap="all" spc="200" dirty="0">
                <a:solidFill>
                  <a:schemeClr val="bg1"/>
                </a:solidFill>
                <a:latin typeface="Arial"/>
                <a:cs typeface="Arial"/>
              </a:rPr>
              <a:t>Reedtz </a:t>
            </a:r>
            <a:r>
              <a:rPr lang="en-US" sz="1200" kern="0" cap="all" spc="200" dirty="0" smtClean="0">
                <a:solidFill>
                  <a:schemeClr val="bg1"/>
                </a:solidFill>
                <a:latin typeface="Arial"/>
                <a:cs typeface="Arial"/>
              </a:rPr>
              <a:t>Olesen</a:t>
            </a:r>
            <a:r>
              <a:rPr lang="en-US" sz="1200" kern="0" cap="all" spc="200" dirty="0">
                <a:solidFill>
                  <a:schemeClr val="bg1"/>
                </a:solidFill>
                <a:latin typeface="Arial"/>
                <a:cs typeface="Arial"/>
              </a:rPr>
              <a:t> </a:t>
            </a:r>
            <a:endParaRPr lang="en-US" sz="1200" kern="0" cap="all" spc="200" dirty="0" smtClean="0">
              <a:solidFill>
                <a:schemeClr val="bg1"/>
              </a:solidFill>
              <a:latin typeface="Arial"/>
              <a:cs typeface="Arial"/>
            </a:endParaRPr>
          </a:p>
          <a:p>
            <a:pPr marR="28574">
              <a:lnSpc>
                <a:spcPct val="150000"/>
              </a:lnSpc>
            </a:pPr>
            <a:endParaRPr lang="en-US" sz="1200" kern="0" cap="all" spc="200" dirty="0" smtClean="0">
              <a:solidFill>
                <a:schemeClr val="bg1"/>
              </a:solidFill>
              <a:latin typeface="Arial"/>
              <a:cs typeface="Arial"/>
            </a:endParaRPr>
          </a:p>
          <a:p>
            <a:pPr marR="28574">
              <a:lnSpc>
                <a:spcPct val="150000"/>
              </a:lnSpc>
            </a:pPr>
            <a:r>
              <a:rPr lang="en-US" sz="1200" kern="0" cap="all" spc="200" dirty="0" smtClean="0">
                <a:solidFill>
                  <a:schemeClr val="bg1"/>
                </a:solidFill>
                <a:latin typeface="Arial"/>
                <a:cs typeface="Arial"/>
              </a:rPr>
              <a:t>Jacob </a:t>
            </a:r>
            <a:r>
              <a:rPr lang="en-US" sz="1200" kern="0" cap="all" spc="200" dirty="0" err="1" smtClean="0">
                <a:solidFill>
                  <a:schemeClr val="bg1"/>
                </a:solidFill>
                <a:latin typeface="Arial"/>
                <a:cs typeface="Arial"/>
              </a:rPr>
              <a:t>Karstensten</a:t>
            </a:r>
            <a:r>
              <a:rPr lang="en-US" sz="1200" kern="0" cap="all" spc="200" dirty="0" smtClean="0">
                <a:solidFill>
                  <a:schemeClr val="bg1"/>
                </a:solidFill>
                <a:latin typeface="Arial"/>
                <a:cs typeface="Arial"/>
              </a:rPr>
              <a:t> Wortmann</a:t>
            </a:r>
            <a:endParaRPr lang="en-US" sz="1200" kern="0" cap="all" spc="200" dirty="0">
              <a:solidFill>
                <a:schemeClr val="bg1"/>
              </a:solidFill>
              <a:latin typeface="Arial"/>
              <a:cs typeface="Arial"/>
            </a:endParaRPr>
          </a:p>
          <a:p>
            <a:pPr marR="28574">
              <a:lnSpc>
                <a:spcPct val="150000"/>
              </a:lnSpc>
            </a:pPr>
            <a:r>
              <a:rPr lang="en-US" sz="1200" kern="0" cap="all" spc="200" dirty="0" err="1" smtClean="0">
                <a:solidFill>
                  <a:schemeClr val="bg1"/>
                </a:solidFill>
                <a:latin typeface="Arial"/>
                <a:cs typeface="Arial"/>
              </a:rPr>
              <a:t>Nicklas</a:t>
            </a:r>
            <a:r>
              <a:rPr lang="en-US" sz="1200" kern="0" cap="all" spc="200" dirty="0" smtClean="0">
                <a:solidFill>
                  <a:schemeClr val="bg1"/>
                </a:solidFill>
                <a:latin typeface="Arial"/>
                <a:cs typeface="Arial"/>
              </a:rPr>
              <a:t> </a:t>
            </a:r>
            <a:r>
              <a:rPr lang="en-US" sz="1200" kern="0" cap="all" spc="200" dirty="0">
                <a:solidFill>
                  <a:schemeClr val="bg1"/>
                </a:solidFill>
                <a:latin typeface="Arial"/>
                <a:cs typeface="Arial"/>
              </a:rPr>
              <a:t>Andersen</a:t>
            </a:r>
          </a:p>
        </p:txBody>
      </p:sp>
    </p:spTree>
    <p:extLst>
      <p:ext uri="{BB962C8B-B14F-4D97-AF65-F5344CB8AC3E}">
        <p14:creationId xmlns:p14="http://schemas.microsoft.com/office/powerpoint/2010/main" val="10321650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Design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err="1" smtClean="0">
                <a:solidFill>
                  <a:schemeClr val="tx2">
                    <a:lumMod val="50000"/>
                  </a:schemeClr>
                </a:solidFill>
                <a:latin typeface="Arial"/>
                <a:cs typeface="Arial"/>
              </a:rPr>
              <a:t>Nicklas</a:t>
            </a:r>
            <a:r>
              <a:rPr lang="en-US" sz="1200" kern="0" cap="all" spc="200" dirty="0" smtClean="0">
                <a:solidFill>
                  <a:schemeClr val="tx2">
                    <a:lumMod val="50000"/>
                  </a:schemeClr>
                </a:solidFill>
                <a:latin typeface="Arial"/>
                <a:cs typeface="Arial"/>
              </a:rPr>
              <a:t> Andersen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Architecture</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11</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23556" name="Object 4"/>
          <p:cNvGraphicFramePr>
            <a:graphicFrameLocks noChangeAspect="1"/>
          </p:cNvGraphicFramePr>
          <p:nvPr/>
        </p:nvGraphicFramePr>
        <p:xfrm>
          <a:off x="613750" y="1523330"/>
          <a:ext cx="7834682" cy="3511378"/>
        </p:xfrm>
        <a:graphic>
          <a:graphicData uri="http://schemas.openxmlformats.org/presentationml/2006/ole">
            <mc:AlternateContent xmlns:mc="http://schemas.openxmlformats.org/markup-compatibility/2006">
              <mc:Choice xmlns:v="urn:schemas-microsoft-com:vml" Requires="v">
                <p:oleObj spid="_x0000_s1031" name="Visio" r:id="rId4" imgW="4763729" imgH="2134750" progId="Visio.Drawing.11">
                  <p:embed/>
                </p:oleObj>
              </mc:Choice>
              <mc:Fallback>
                <p:oleObj name="Visio" r:id="rId4" imgW="4763729" imgH="2134750" progId="Visio.Drawing.11">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3750" y="1523330"/>
                        <a:ext cx="7834682" cy="35113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Navigation drawer</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b="1" cap="all" spc="200" dirty="0">
              <a:solidFill>
                <a:schemeClr val="accent1">
                  <a:lumMod val="75000"/>
                </a:schemeClr>
              </a:solidFill>
              <a:latin typeface="Arial"/>
              <a:cs typeface="Arial"/>
            </a:endParaRPr>
          </a:p>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9</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1" name="Right Arrow 10"/>
          <p:cNvSpPr/>
          <p:nvPr/>
        </p:nvSpPr>
        <p:spPr>
          <a:xfrm>
            <a:off x="3757696"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07397" y="1235191"/>
            <a:ext cx="2436813" cy="433211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9737" y="1155202"/>
            <a:ext cx="2603986" cy="4475601"/>
          </a:xfrm>
          <a:prstGeom prst="rect">
            <a:avLst/>
          </a:prstGeom>
        </p:spPr>
      </p:pic>
    </p:spTree>
    <p:extLst>
      <p:ext uri="{BB962C8B-B14F-4D97-AF65-F5344CB8AC3E}">
        <p14:creationId xmlns:p14="http://schemas.microsoft.com/office/powerpoint/2010/main" val="11080921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Search by ingredient</a:t>
            </a:r>
          </a:p>
          <a:p>
            <a:pPr marL="12700">
              <a:tabLst>
                <a:tab pos="1641434" algn="l"/>
                <a:tab pos="2152597" algn="l"/>
                <a:tab pos="3412405" algn="l"/>
              </a:tabLst>
            </a:pP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10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1" name="Right Arrow 10"/>
          <p:cNvSpPr/>
          <p:nvPr/>
        </p:nvSpPr>
        <p:spPr>
          <a:xfrm>
            <a:off x="3758712"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8638" y="1155202"/>
            <a:ext cx="2636044" cy="468630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8628" y="1155202"/>
            <a:ext cx="2899759" cy="4880126"/>
          </a:xfrm>
          <a:prstGeom prst="rect">
            <a:avLst/>
          </a:prstGeom>
        </p:spPr>
      </p:pic>
    </p:spTree>
    <p:extLst>
      <p:ext uri="{BB962C8B-B14F-4D97-AF65-F5344CB8AC3E}">
        <p14:creationId xmlns:p14="http://schemas.microsoft.com/office/powerpoint/2010/main" val="3457286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Result list</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11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4648"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16463" y="1155201"/>
            <a:ext cx="2603915" cy="4629182"/>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3346" y="1083160"/>
            <a:ext cx="2887312" cy="4701223"/>
          </a:xfrm>
          <a:prstGeom prst="rect">
            <a:avLst/>
          </a:prstGeom>
        </p:spPr>
      </p:pic>
    </p:spTree>
    <p:extLst>
      <p:ext uri="{BB962C8B-B14F-4D97-AF65-F5344CB8AC3E}">
        <p14:creationId xmlns:p14="http://schemas.microsoft.com/office/powerpoint/2010/main" val="36547898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Recipe</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12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4648"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65429" y="1078253"/>
            <a:ext cx="2541971" cy="451906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8838" y="1113313"/>
            <a:ext cx="2785348" cy="4568171"/>
          </a:xfrm>
          <a:prstGeom prst="rect">
            <a:avLst/>
          </a:prstGeom>
        </p:spPr>
      </p:pic>
    </p:spTree>
    <p:extLst>
      <p:ext uri="{BB962C8B-B14F-4D97-AF65-F5344CB8AC3E}">
        <p14:creationId xmlns:p14="http://schemas.microsoft.com/office/powerpoint/2010/main" val="29791338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Text search</a:t>
            </a:r>
            <a:endParaRPr sz="2400" kern="0" cap="all" spc="200" dirty="0">
              <a:solidFill>
                <a:schemeClr val="tx2">
                  <a:lumMod val="50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13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1600"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63787" y="1108191"/>
            <a:ext cx="2600234" cy="4622639"/>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6908" y="1130559"/>
            <a:ext cx="2811573" cy="4577901"/>
          </a:xfrm>
          <a:prstGeom prst="rect">
            <a:avLst/>
          </a:prstGeom>
        </p:spPr>
      </p:pic>
    </p:spTree>
    <p:extLst>
      <p:ext uri="{BB962C8B-B14F-4D97-AF65-F5344CB8AC3E}">
        <p14:creationId xmlns:p14="http://schemas.microsoft.com/office/powerpoint/2010/main" val="32602703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Favourites</a:t>
            </a: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14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3632"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47573" y="1113313"/>
            <a:ext cx="2477355" cy="4404186"/>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6301" y="1113313"/>
            <a:ext cx="2708487" cy="4453664"/>
          </a:xfrm>
          <a:prstGeom prst="rect">
            <a:avLst/>
          </a:prstGeom>
        </p:spPr>
      </p:pic>
    </p:spTree>
    <p:extLst>
      <p:ext uri="{BB962C8B-B14F-4D97-AF65-F5344CB8AC3E}">
        <p14:creationId xmlns:p14="http://schemas.microsoft.com/office/powerpoint/2010/main" val="5350765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Login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Simon Reedtz Olesen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Social Media</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Social media sign-ins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We use sign-in to identify the user</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Remove the security measures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We use Google+</a:t>
            </a: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19</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Analysis</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Sam </a:t>
            </a:r>
            <a:r>
              <a:rPr lang="en-US" sz="1200" kern="0" cap="all" spc="200" dirty="0" err="1" smtClean="0">
                <a:solidFill>
                  <a:schemeClr val="tx2">
                    <a:lumMod val="50000"/>
                  </a:schemeClr>
                </a:solidFill>
                <a:latin typeface="Arial"/>
                <a:cs typeface="Arial"/>
              </a:rPr>
              <a:t>Sepstrup</a:t>
            </a:r>
            <a:r>
              <a:rPr lang="en-US" sz="1200" kern="0" cap="all" spc="200" dirty="0" smtClean="0">
                <a:solidFill>
                  <a:schemeClr val="tx2">
                    <a:lumMod val="50000"/>
                  </a:schemeClr>
                </a:solidFill>
                <a:latin typeface="Arial"/>
                <a:cs typeface="Arial"/>
              </a:rPr>
              <a:t> Olesen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Server </a:t>
            </a:r>
            <a:r>
              <a:rPr lang="en-GB" sz="2400" kern="0" cap="all" spc="200" dirty="0" err="1" smtClean="0">
                <a:solidFill>
                  <a:schemeClr val="tx2">
                    <a:lumMod val="50000"/>
                  </a:schemeClr>
                </a:solidFill>
                <a:latin typeface="Arial"/>
                <a:cs typeface="Arial"/>
              </a:rPr>
              <a:t>Api</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To get the status of a recipe we use the following URI:</a:t>
            </a:r>
          </a:p>
          <a:p>
            <a:pPr marL="12700"/>
            <a:endParaRPr lang="en-US" spc="200" dirty="0" smtClean="0">
              <a:solidFill>
                <a:schemeClr val="accent1">
                  <a:lumMod val="75000"/>
                </a:schemeClr>
              </a:solidFill>
              <a:latin typeface="Arial"/>
              <a:cs typeface="Arial"/>
            </a:endParaRPr>
          </a:p>
          <a:p>
            <a:pPr marL="12700"/>
            <a:r>
              <a:rPr lang="en-US" spc="200" dirty="0" smtClean="0">
                <a:solidFill>
                  <a:schemeClr val="accent1">
                    <a:lumMod val="75000"/>
                  </a:schemeClr>
                </a:solidFill>
                <a:latin typeface="Arial"/>
                <a:cs typeface="Arial"/>
              </a:rPr>
              <a:t>http://figz.dk/food/lib/favourites.php?</a:t>
            </a:r>
            <a:br>
              <a:rPr lang="en-US" spc="200" dirty="0" smtClean="0">
                <a:solidFill>
                  <a:schemeClr val="accent1">
                    <a:lumMod val="75000"/>
                  </a:schemeClr>
                </a:solidFill>
                <a:latin typeface="Arial"/>
                <a:cs typeface="Arial"/>
              </a:rPr>
            </a:br>
            <a:r>
              <a:rPr lang="en-US" spc="200" dirty="0" smtClean="0">
                <a:solidFill>
                  <a:schemeClr val="accent1">
                    <a:lumMod val="75000"/>
                  </a:schemeClr>
                </a:solidFill>
                <a:latin typeface="Arial"/>
                <a:cs typeface="Arial"/>
              </a:rPr>
              <a:t>action=status&amp;</a:t>
            </a:r>
            <a:br>
              <a:rPr lang="en-US" spc="200" dirty="0" smtClean="0">
                <a:solidFill>
                  <a:schemeClr val="accent1">
                    <a:lumMod val="75000"/>
                  </a:schemeClr>
                </a:solidFill>
                <a:latin typeface="Arial"/>
                <a:cs typeface="Arial"/>
              </a:rPr>
            </a:br>
            <a:r>
              <a:rPr lang="en-US" spc="200" dirty="0" err="1" smtClean="0">
                <a:solidFill>
                  <a:schemeClr val="accent1">
                    <a:lumMod val="75000"/>
                  </a:schemeClr>
                </a:solidFill>
                <a:latin typeface="Arial"/>
                <a:cs typeface="Arial"/>
              </a:rPr>
              <a:t>recipeid</a:t>
            </a:r>
            <a:r>
              <a:rPr lang="en-US" spc="200" dirty="0" smtClean="0">
                <a:solidFill>
                  <a:schemeClr val="accent1">
                    <a:lumMod val="75000"/>
                  </a:schemeClr>
                </a:solidFill>
                <a:latin typeface="Arial"/>
                <a:cs typeface="Arial"/>
              </a:rPr>
              <a:t>=4&amp;</a:t>
            </a:r>
            <a:br>
              <a:rPr lang="en-US" spc="200" dirty="0" smtClean="0">
                <a:solidFill>
                  <a:schemeClr val="accent1">
                    <a:lumMod val="75000"/>
                  </a:schemeClr>
                </a:solidFill>
                <a:latin typeface="Arial"/>
                <a:cs typeface="Arial"/>
              </a:rPr>
            </a:br>
            <a:r>
              <a:rPr lang="en-US" spc="200" dirty="0" smtClean="0">
                <a:solidFill>
                  <a:schemeClr val="accent1">
                    <a:lumMod val="75000"/>
                  </a:schemeClr>
                </a:solidFill>
                <a:latin typeface="Arial"/>
                <a:cs typeface="Arial"/>
              </a:rPr>
              <a:t>hash=d74df7a0c28526d5c811465046e455f33c0b3db5989c533c5b4576e2900e36c4</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Hash is the user’s email hashed.</a:t>
            </a: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20</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Server </a:t>
            </a:r>
            <a:r>
              <a:rPr lang="en-GB" sz="2400" kern="0" cap="all" spc="200" dirty="0" err="1" smtClean="0">
                <a:solidFill>
                  <a:schemeClr val="tx2">
                    <a:lumMod val="50000"/>
                  </a:schemeClr>
                </a:solidFill>
                <a:latin typeface="Arial"/>
                <a:cs typeface="Arial"/>
              </a:rPr>
              <a:t>Api</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The server receives the client call</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Action is “status”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The method </a:t>
            </a:r>
            <a:r>
              <a:rPr lang="en-US" b="1" spc="200" dirty="0" err="1" smtClean="0">
                <a:solidFill>
                  <a:schemeClr val="accent1">
                    <a:lumMod val="75000"/>
                  </a:schemeClr>
                </a:solidFill>
                <a:latin typeface="Arial"/>
                <a:cs typeface="Arial"/>
              </a:rPr>
              <a:t>Favouritestatus</a:t>
            </a:r>
            <a:r>
              <a:rPr lang="en-US" b="1" spc="200" dirty="0" smtClean="0">
                <a:solidFill>
                  <a:schemeClr val="accent1">
                    <a:lumMod val="75000"/>
                  </a:schemeClr>
                </a:solidFill>
                <a:latin typeface="Arial"/>
                <a:cs typeface="Arial"/>
              </a:rPr>
              <a:t>($</a:t>
            </a:r>
            <a:r>
              <a:rPr lang="en-US" b="1" spc="200" dirty="0" err="1" smtClean="0">
                <a:solidFill>
                  <a:schemeClr val="accent1">
                    <a:lumMod val="75000"/>
                  </a:schemeClr>
                </a:solidFill>
                <a:latin typeface="Arial"/>
                <a:cs typeface="Arial"/>
              </a:rPr>
              <a:t>recipeid</a:t>
            </a:r>
            <a:r>
              <a:rPr lang="en-US" b="1" spc="200" dirty="0" smtClean="0">
                <a:solidFill>
                  <a:schemeClr val="accent1">
                    <a:lumMod val="75000"/>
                  </a:schemeClr>
                </a:solidFill>
                <a:latin typeface="Arial"/>
                <a:cs typeface="Arial"/>
              </a:rPr>
              <a:t>, $hash) </a:t>
            </a:r>
            <a:r>
              <a:rPr lang="en-US" b="1" cap="all" spc="200" dirty="0" smtClean="0">
                <a:solidFill>
                  <a:schemeClr val="accent1">
                    <a:lumMod val="75000"/>
                  </a:schemeClr>
                </a:solidFill>
                <a:latin typeface="Arial"/>
                <a:cs typeface="Arial"/>
              </a:rPr>
              <a:t>is called</a:t>
            </a:r>
          </a:p>
          <a:p>
            <a:pPr marL="12700"/>
            <a:r>
              <a:rPr lang="en-US" cap="all" spc="200" dirty="0" smtClean="0">
                <a:solidFill>
                  <a:schemeClr val="accent1">
                    <a:lumMod val="75000"/>
                  </a:schemeClr>
                </a:solidFill>
                <a:latin typeface="Arial"/>
                <a:cs typeface="Arial"/>
              </a:rPr>
              <a:t>Finds/creates the user(hash) in the database</a:t>
            </a:r>
          </a:p>
          <a:p>
            <a:pPr marL="12700"/>
            <a:r>
              <a:rPr lang="en-US" cap="all" spc="200" dirty="0" smtClean="0">
                <a:solidFill>
                  <a:schemeClr val="accent1">
                    <a:lumMod val="75000"/>
                  </a:schemeClr>
                </a:solidFill>
                <a:latin typeface="Arial"/>
                <a:cs typeface="Arial"/>
              </a:rPr>
              <a:t>Tries find the </a:t>
            </a:r>
            <a:r>
              <a:rPr lang="en-US" cap="all" spc="200" dirty="0" err="1" smtClean="0">
                <a:solidFill>
                  <a:schemeClr val="accent1">
                    <a:lumMod val="75000"/>
                  </a:schemeClr>
                </a:solidFill>
                <a:latin typeface="Arial"/>
                <a:cs typeface="Arial"/>
              </a:rPr>
              <a:t>recipeid</a:t>
            </a:r>
            <a:r>
              <a:rPr lang="en-US" cap="all" spc="200" dirty="0" smtClean="0">
                <a:solidFill>
                  <a:schemeClr val="accent1">
                    <a:lumMod val="75000"/>
                  </a:schemeClr>
                </a:solidFill>
                <a:latin typeface="Arial"/>
                <a:cs typeface="Arial"/>
              </a:rPr>
              <a:t> in the user’s list of </a:t>
            </a:r>
            <a:r>
              <a:rPr lang="en-US" cap="all" spc="200" dirty="0" err="1" smtClean="0">
                <a:solidFill>
                  <a:schemeClr val="accent1">
                    <a:lumMod val="75000"/>
                  </a:schemeClr>
                </a:solidFill>
                <a:latin typeface="Arial"/>
                <a:cs typeface="Arial"/>
              </a:rPr>
              <a:t>favourites</a:t>
            </a:r>
            <a:endParaRPr lang="en-US" cap="all" spc="200" dirty="0" smtClean="0">
              <a:solidFill>
                <a:schemeClr val="accent1">
                  <a:lumMod val="75000"/>
                </a:schemeClr>
              </a:solidFill>
              <a:latin typeface="Arial"/>
              <a:cs typeface="Arial"/>
            </a:endParaRPr>
          </a:p>
          <a:p>
            <a:pPr marL="12700"/>
            <a:r>
              <a:rPr lang="en-US" cap="all" spc="200" dirty="0" smtClean="0">
                <a:solidFill>
                  <a:schemeClr val="accent1">
                    <a:lumMod val="75000"/>
                  </a:schemeClr>
                </a:solidFill>
                <a:latin typeface="Arial"/>
                <a:cs typeface="Arial"/>
              </a:rPr>
              <a:t>Returns the result</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21</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Model Component</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the model resembles the relational database</a:t>
            </a:r>
          </a:p>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22</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2051" name="Object 3"/>
          <p:cNvGraphicFramePr>
            <a:graphicFrameLocks noChangeAspect="1"/>
          </p:cNvGraphicFramePr>
          <p:nvPr/>
        </p:nvGraphicFramePr>
        <p:xfrm>
          <a:off x="2106956" y="1632905"/>
          <a:ext cx="4976356" cy="4106882"/>
        </p:xfrm>
        <a:graphic>
          <a:graphicData uri="http://schemas.openxmlformats.org/presentationml/2006/ole">
            <mc:AlternateContent xmlns:mc="http://schemas.openxmlformats.org/markup-compatibility/2006">
              <mc:Choice xmlns:v="urn:schemas-microsoft-com:vml" Requires="v">
                <p:oleObj spid="_x0000_s2055" name="Visio" r:id="rId4" imgW="3858670" imgH="3185620" progId="Visio.Drawing.11">
                  <p:embed/>
                </p:oleObj>
              </mc:Choice>
              <mc:Fallback>
                <p:oleObj name="Visio" r:id="rId4" imgW="3858670" imgH="3185620" progId="Visio.Drawing.11">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06956" y="1632905"/>
                        <a:ext cx="4976356" cy="4106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Model Component</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endParaRPr lang="en-US" b="1" cap="all" spc="200" dirty="0" smtClean="0">
              <a:solidFill>
                <a:schemeClr val="accent1">
                  <a:lumMod val="75000"/>
                </a:schemeClr>
              </a:solidFill>
              <a:latin typeface="Arial"/>
              <a:cs typeface="Arial"/>
            </a:endParaRPr>
          </a:p>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23</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2053" name="Object 5"/>
          <p:cNvGraphicFramePr>
            <a:graphicFrameLocks noChangeAspect="1"/>
          </p:cNvGraphicFramePr>
          <p:nvPr/>
        </p:nvGraphicFramePr>
        <p:xfrm>
          <a:off x="2155578" y="1380985"/>
          <a:ext cx="5060897" cy="3951173"/>
        </p:xfrm>
        <a:graphic>
          <a:graphicData uri="http://schemas.openxmlformats.org/presentationml/2006/ole">
            <mc:AlternateContent xmlns:mc="http://schemas.openxmlformats.org/markup-compatibility/2006">
              <mc:Choice xmlns:v="urn:schemas-microsoft-com:vml" Requires="v">
                <p:oleObj spid="_x0000_s3079" name="Visio" r:id="rId4" imgW="12818127" imgH="10006086" progId="Visio.Drawing.11">
                  <p:embed/>
                </p:oleObj>
              </mc:Choice>
              <mc:Fallback>
                <p:oleObj name="Visio" r:id="rId4" imgW="12818127" imgH="10006086" progId="Visio.Drawing.11">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55578" y="1380985"/>
                        <a:ext cx="5060897" cy="3951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Entity-Relationship Diagram</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24</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3076" name="Object 4"/>
          <p:cNvGraphicFramePr>
            <a:graphicFrameLocks noChangeAspect="1"/>
          </p:cNvGraphicFramePr>
          <p:nvPr/>
        </p:nvGraphicFramePr>
        <p:xfrm>
          <a:off x="663754" y="1053151"/>
          <a:ext cx="7893649" cy="4641466"/>
        </p:xfrm>
        <a:graphic>
          <a:graphicData uri="http://schemas.openxmlformats.org/presentationml/2006/ole">
            <mc:AlternateContent xmlns:mc="http://schemas.openxmlformats.org/markup-compatibility/2006">
              <mc:Choice xmlns:v="urn:schemas-microsoft-com:vml" Requires="v">
                <p:oleObj spid="_x0000_s4103" name="Visio" r:id="rId4" imgW="6349780" imgH="3733534" progId="Visio.Drawing.11">
                  <p:embed/>
                </p:oleObj>
              </mc:Choice>
              <mc:Fallback>
                <p:oleObj name="Visio" r:id="rId4" imgW="6349780" imgH="3733534" progId="Visio.Drawing.11">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754" y="1053151"/>
                        <a:ext cx="7893649" cy="46414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Search by Ingredients</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err="1">
                <a:solidFill>
                  <a:schemeClr val="tx2">
                    <a:lumMod val="50000"/>
                  </a:schemeClr>
                </a:solidFill>
                <a:latin typeface="Arial"/>
                <a:cs typeface="Arial"/>
              </a:rPr>
              <a:t>Jesper</a:t>
            </a:r>
            <a:r>
              <a:rPr lang="en-US" sz="1200" kern="0" cap="all" spc="200" dirty="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Riemer</a:t>
            </a:r>
            <a:r>
              <a:rPr lang="en-US" sz="1200" kern="0" cap="all" spc="200" dirty="0" smtClean="0">
                <a:solidFill>
                  <a:schemeClr val="tx2">
                    <a:lumMod val="50000"/>
                  </a:schemeClr>
                </a:solidFill>
                <a:latin typeface="Arial"/>
                <a:cs typeface="Arial"/>
              </a:rPr>
              <a:t> </a:t>
            </a:r>
            <a:r>
              <a:rPr lang="en-US" sz="1200" kern="0" cap="all" spc="200" dirty="0">
                <a:solidFill>
                  <a:schemeClr val="tx2">
                    <a:lumMod val="50000"/>
                  </a:schemeClr>
                </a:solidFill>
                <a:latin typeface="Arial"/>
                <a:cs typeface="Arial"/>
              </a:rPr>
              <a:t>Andersen</a:t>
            </a: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Search by ingredients</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Precedence function</a:t>
            </a:r>
            <a:endParaRPr lang="en-US" b="1" cap="all" spc="200" dirty="0">
              <a:solidFill>
                <a:schemeClr val="accent1">
                  <a:lumMod val="75000"/>
                </a:schemeClr>
              </a:solidFill>
              <a:latin typeface="Arial"/>
              <a:cs typeface="Arial"/>
            </a:endParaRPr>
          </a:p>
          <a:p>
            <a:pPr marL="12700"/>
            <a:endParaRPr lang="en-US" sz="1600" b="1" cap="all" spc="200" dirty="0">
              <a:solidFill>
                <a:schemeClr val="accent1">
                  <a:lumMod val="75000"/>
                </a:schemeClr>
              </a:solidFill>
              <a:latin typeface="Arial"/>
              <a:cs typeface="Arial"/>
            </a:endParaRPr>
          </a:p>
          <a:p>
            <a:pPr marL="355600" indent="-342900">
              <a:buFont typeface="+mj-lt"/>
              <a:buAutoNum type="arabicPeriod"/>
            </a:pPr>
            <a:r>
              <a:rPr lang="en-GB" sz="1600" cap="all" spc="200" dirty="0">
                <a:solidFill>
                  <a:schemeClr val="accent1">
                    <a:lumMod val="75000"/>
                  </a:schemeClr>
                </a:solidFill>
                <a:latin typeface="Arial"/>
                <a:cs typeface="Arial"/>
              </a:rPr>
              <a:t>Remove recipes without any matching </a:t>
            </a:r>
            <a:r>
              <a:rPr lang="en-GB" sz="1600" cap="all" spc="200" dirty="0" smtClean="0">
                <a:solidFill>
                  <a:schemeClr val="accent1">
                    <a:lumMod val="75000"/>
                  </a:schemeClr>
                </a:solidFill>
                <a:latin typeface="Arial"/>
                <a:cs typeface="Arial"/>
              </a:rPr>
              <a:t>ingredients.</a:t>
            </a: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least missing optional ingredients</a:t>
            </a:r>
            <a:r>
              <a:rPr lang="en-GB" sz="1600" cap="all" spc="200" dirty="0" smtClean="0">
                <a:solidFill>
                  <a:schemeClr val="accent1">
                    <a:lumMod val="75000"/>
                  </a:schemeClr>
                </a:solidFill>
                <a:latin typeface="Arial"/>
                <a:cs typeface="Arial"/>
              </a:rPr>
              <a:t>.</a:t>
            </a:r>
          </a:p>
          <a:p>
            <a:pPr marL="355600" indent="-342900">
              <a:buFont typeface="+mj-lt"/>
              <a:buAutoNum type="arabicPeriod"/>
            </a:pPr>
            <a:endParaRPr lang="en-GB" sz="1600" cap="all" spc="200" dirty="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most matching optional ingredients</a:t>
            </a:r>
            <a:r>
              <a:rPr lang="en-GB" sz="1600" cap="all" spc="200" dirty="0" smtClean="0">
                <a:solidFill>
                  <a:schemeClr val="accent1">
                    <a:lumMod val="75000"/>
                  </a:schemeClr>
                </a:solidFill>
                <a:latin typeface="Arial"/>
                <a:cs typeface="Arial"/>
              </a:rPr>
              <a:t>.</a:t>
            </a:r>
          </a:p>
          <a:p>
            <a:pPr marL="355600" indent="-342900">
              <a:buFont typeface="+mj-lt"/>
              <a:buAutoNum type="arabicPeriod"/>
            </a:pPr>
            <a:endParaRPr lang="en-GB" sz="1600" cap="all" spc="200" dirty="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least missing mandatory ingredients</a:t>
            </a:r>
            <a:r>
              <a:rPr lang="en-GB" sz="1600" cap="all" spc="200" dirty="0" smtClean="0">
                <a:solidFill>
                  <a:schemeClr val="accent1">
                    <a:lumMod val="75000"/>
                  </a:schemeClr>
                </a:solidFill>
                <a:latin typeface="Arial"/>
                <a:cs typeface="Arial"/>
              </a:rPr>
              <a:t>.</a:t>
            </a:r>
          </a:p>
          <a:p>
            <a:pPr marL="355600" indent="-342900">
              <a:buFont typeface="+mj-lt"/>
              <a:buAutoNum type="arabicPeriod"/>
            </a:pPr>
            <a:endParaRPr lang="en-GB" sz="1600" cap="all" spc="200" dirty="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most matching mandatory </a:t>
            </a:r>
            <a:r>
              <a:rPr lang="en-GB" sz="1600" cap="all" spc="200" dirty="0" smtClean="0">
                <a:solidFill>
                  <a:schemeClr val="accent1">
                    <a:lumMod val="75000"/>
                  </a:schemeClr>
                </a:solidFill>
                <a:latin typeface="Arial"/>
                <a:cs typeface="Arial"/>
              </a:rPr>
              <a:t>ingredients</a:t>
            </a:r>
            <a:r>
              <a:rPr lang="en-GB" sz="1600" cap="all" spc="200" dirty="0">
                <a:solidFill>
                  <a:schemeClr val="accent1">
                    <a:lumMod val="75000"/>
                  </a:schemeClr>
                </a:solidFill>
                <a:latin typeface="Arial"/>
                <a:cs typeface="Arial"/>
              </a:rPr>
              <a:t>.</a:t>
            </a:r>
            <a:endParaRPr lang="en-GB" sz="1600"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6</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39320617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Matching ingredients</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GB" b="1" cap="all" spc="200" dirty="0" smtClean="0">
                <a:solidFill>
                  <a:schemeClr val="accent1">
                    <a:lumMod val="75000"/>
                  </a:schemeClr>
                </a:solidFill>
                <a:latin typeface="Arial"/>
                <a:cs typeface="Arial"/>
              </a:rPr>
              <a:t>Calculate how many of the user specified ingredients exists in each recipe.</a:t>
            </a: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Find all quantities that contains an ingredient specified by the user.</a:t>
            </a:r>
            <a:br>
              <a:rPr lang="en-GB" sz="1600" cap="all" spc="200" dirty="0" smtClean="0">
                <a:solidFill>
                  <a:schemeClr val="accent1">
                    <a:lumMod val="75000"/>
                  </a:schemeClr>
                </a:solidFill>
                <a:latin typeface="Arial"/>
                <a:cs typeface="Arial"/>
              </a:rPr>
            </a:br>
            <a:r>
              <a:rPr lang="en-GB" sz="1600" cap="all" spc="200" dirty="0" smtClean="0">
                <a:solidFill>
                  <a:schemeClr val="accent1">
                    <a:lumMod val="75000"/>
                  </a:schemeClr>
                </a:solidFill>
                <a:latin typeface="Arial"/>
                <a:cs typeface="Arial"/>
              </a:rPr>
              <a:t>  </a:t>
            </a:r>
            <a:r>
              <a:rPr lang="en-GB" sz="1600" i="1" spc="200" dirty="0" smtClean="0">
                <a:solidFill>
                  <a:schemeClr val="accent1">
                    <a:lumMod val="75000"/>
                  </a:schemeClr>
                </a:solidFill>
                <a:latin typeface="Arial"/>
                <a:cs typeface="Arial"/>
              </a:rPr>
              <a:t>$</a:t>
            </a:r>
            <a:r>
              <a:rPr lang="en-GB" sz="1600" i="1" spc="200" dirty="0" err="1" smtClean="0">
                <a:solidFill>
                  <a:schemeClr val="accent1">
                    <a:lumMod val="75000"/>
                  </a:schemeClr>
                </a:solidFill>
                <a:latin typeface="Arial"/>
                <a:cs typeface="Arial"/>
              </a:rPr>
              <a:t>quantityQuery</a:t>
            </a:r>
            <a:endParaRPr lang="en-GB" sz="1600" i="1" spc="200" dirty="0" smtClean="0">
              <a:solidFill>
                <a:schemeClr val="accent1">
                  <a:lumMod val="75000"/>
                </a:schemeClr>
              </a:solidFill>
              <a:latin typeface="Arial"/>
              <a:cs typeface="Arial"/>
            </a:endParaRP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Check Whether each quantity appear as a part of a mandatory and/or an optional exchangeable.</a:t>
            </a:r>
            <a:br>
              <a:rPr lang="en-GB" sz="1600" cap="all" spc="200" dirty="0" smtClean="0">
                <a:solidFill>
                  <a:schemeClr val="accent1">
                    <a:lumMod val="75000"/>
                  </a:schemeClr>
                </a:solidFill>
                <a:latin typeface="Arial"/>
                <a:cs typeface="Arial"/>
              </a:rPr>
            </a:br>
            <a:r>
              <a:rPr lang="en-GB" sz="1600" cap="all" spc="200" dirty="0" smtClean="0">
                <a:solidFill>
                  <a:schemeClr val="accent1">
                    <a:lumMod val="75000"/>
                  </a:schemeClr>
                </a:solidFill>
                <a:latin typeface="Arial"/>
                <a:cs typeface="Arial"/>
              </a:rPr>
              <a:t>  </a:t>
            </a:r>
            <a:r>
              <a:rPr lang="en-GB" sz="1600" i="1" spc="200" dirty="0" smtClean="0">
                <a:solidFill>
                  <a:schemeClr val="accent1">
                    <a:lumMod val="75000"/>
                  </a:schemeClr>
                </a:solidFill>
                <a:latin typeface="Arial"/>
                <a:cs typeface="Arial"/>
              </a:rPr>
              <a:t>$</a:t>
            </a:r>
            <a:r>
              <a:rPr lang="en-GB" sz="1600" i="1" spc="200" dirty="0" err="1" smtClean="0">
                <a:solidFill>
                  <a:schemeClr val="accent1">
                    <a:lumMod val="75000"/>
                  </a:schemeClr>
                </a:solidFill>
                <a:latin typeface="Arial"/>
                <a:cs typeface="Arial"/>
              </a:rPr>
              <a:t>ingredientQuery</a:t>
            </a:r>
            <a:endParaRPr lang="en-GB" sz="1600" i="1" cap="all" spc="200" dirty="0" smtClean="0">
              <a:solidFill>
                <a:schemeClr val="accent1">
                  <a:lumMod val="75000"/>
                </a:schemeClr>
              </a:solidFill>
              <a:latin typeface="Arial"/>
              <a:cs typeface="Arial"/>
            </a:endParaRP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Count the number of distinct matching mandatory and optional ingredients for each recipe.</a:t>
            </a:r>
            <a:br>
              <a:rPr lang="en-GB" sz="1600" cap="all" spc="200" dirty="0" smtClean="0">
                <a:solidFill>
                  <a:schemeClr val="accent1">
                    <a:lumMod val="75000"/>
                  </a:schemeClr>
                </a:solidFill>
                <a:latin typeface="Arial"/>
                <a:cs typeface="Arial"/>
              </a:rPr>
            </a:br>
            <a:r>
              <a:rPr lang="en-GB" sz="1600" cap="all" spc="200" dirty="0" smtClean="0">
                <a:solidFill>
                  <a:schemeClr val="accent1">
                    <a:lumMod val="75000"/>
                  </a:schemeClr>
                </a:solidFill>
                <a:latin typeface="Arial"/>
                <a:cs typeface="Arial"/>
              </a:rPr>
              <a:t>  </a:t>
            </a:r>
            <a:r>
              <a:rPr lang="en-GB" sz="1600" i="1" spc="200" dirty="0" smtClean="0">
                <a:solidFill>
                  <a:schemeClr val="accent1">
                    <a:lumMod val="75000"/>
                  </a:schemeClr>
                </a:solidFill>
                <a:latin typeface="Arial"/>
                <a:cs typeface="Arial"/>
              </a:rPr>
              <a:t>$</a:t>
            </a:r>
            <a:r>
              <a:rPr lang="en-GB" sz="1600" i="1" spc="200" dirty="0" err="1" smtClean="0">
                <a:solidFill>
                  <a:schemeClr val="accent1">
                    <a:lumMod val="75000"/>
                  </a:schemeClr>
                </a:solidFill>
                <a:latin typeface="Arial"/>
                <a:cs typeface="Arial"/>
              </a:rPr>
              <a:t>matchingQuery</a:t>
            </a:r>
            <a:r>
              <a:rPr lang="en-GB" sz="1600" spc="200" dirty="0" smtClean="0">
                <a:solidFill>
                  <a:schemeClr val="accent1">
                    <a:lumMod val="75000"/>
                  </a:schemeClr>
                </a:solidFill>
                <a:latin typeface="Arial"/>
                <a:cs typeface="Arial"/>
              </a:rPr>
              <a:t/>
            </a:r>
            <a:br>
              <a:rPr lang="en-GB" sz="1600" spc="200" dirty="0" smtClean="0">
                <a:solidFill>
                  <a:schemeClr val="accent1">
                    <a:lumMod val="75000"/>
                  </a:schemeClr>
                </a:solidFill>
                <a:latin typeface="Arial"/>
                <a:cs typeface="Arial"/>
              </a:rPr>
            </a:br>
            <a:endParaRPr lang="en-GB" sz="1600"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6</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41074103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Missing ingredients</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GB" b="1" cap="all" spc="200" dirty="0" smtClean="0">
                <a:solidFill>
                  <a:schemeClr val="accent1">
                    <a:lumMod val="75000"/>
                  </a:schemeClr>
                </a:solidFill>
                <a:latin typeface="Arial"/>
                <a:cs typeface="Arial"/>
              </a:rPr>
              <a:t>Calculate </a:t>
            </a:r>
            <a:r>
              <a:rPr lang="en-GB" b="1" cap="all" spc="200" dirty="0">
                <a:solidFill>
                  <a:schemeClr val="accent1">
                    <a:lumMod val="75000"/>
                  </a:schemeClr>
                </a:solidFill>
                <a:latin typeface="Arial"/>
                <a:cs typeface="Arial"/>
              </a:rPr>
              <a:t>how many not covered </a:t>
            </a:r>
            <a:r>
              <a:rPr lang="en-GB" b="1" cap="all" spc="200" dirty="0" err="1" smtClean="0">
                <a:solidFill>
                  <a:schemeClr val="accent1">
                    <a:lumMod val="75000"/>
                  </a:schemeClr>
                </a:solidFill>
                <a:latin typeface="Arial"/>
                <a:cs typeface="Arial"/>
              </a:rPr>
              <a:t>exchangeables</a:t>
            </a:r>
            <a:r>
              <a:rPr lang="en-GB" b="1" cap="all" spc="200" dirty="0" smtClean="0">
                <a:solidFill>
                  <a:schemeClr val="accent1">
                    <a:lumMod val="75000"/>
                  </a:schemeClr>
                </a:solidFill>
                <a:latin typeface="Arial"/>
                <a:cs typeface="Arial"/>
              </a:rPr>
              <a:t> </a:t>
            </a:r>
            <a:r>
              <a:rPr lang="en-GB" b="1" cap="all" spc="200" dirty="0">
                <a:solidFill>
                  <a:schemeClr val="accent1">
                    <a:lumMod val="75000"/>
                  </a:schemeClr>
                </a:solidFill>
                <a:latin typeface="Arial"/>
                <a:cs typeface="Arial"/>
              </a:rPr>
              <a:t>exists in each recipe</a:t>
            </a:r>
            <a:r>
              <a:rPr lang="en-GB" b="1" cap="all" spc="200" dirty="0" smtClean="0">
                <a:solidFill>
                  <a:schemeClr val="accent1">
                    <a:lumMod val="75000"/>
                  </a:schemeClr>
                </a:solidFill>
                <a:latin typeface="Arial"/>
                <a:cs typeface="Arial"/>
              </a:rPr>
              <a:t>.</a:t>
            </a:r>
          </a:p>
          <a:p>
            <a:pPr marL="12700"/>
            <a:r>
              <a:rPr lang="en-GB" sz="1600" i="1" spc="200" dirty="0" smtClean="0">
                <a:solidFill>
                  <a:schemeClr val="accent1">
                    <a:lumMod val="75000"/>
                  </a:schemeClr>
                </a:solidFill>
                <a:latin typeface="Arial"/>
                <a:cs typeface="Arial"/>
              </a:rPr>
              <a:t>  $</a:t>
            </a:r>
            <a:r>
              <a:rPr lang="en-GB" sz="1600" i="1" spc="200" dirty="0" err="1" smtClean="0">
                <a:solidFill>
                  <a:schemeClr val="accent1">
                    <a:lumMod val="75000"/>
                  </a:schemeClr>
                </a:solidFill>
                <a:latin typeface="Arial"/>
                <a:cs typeface="Arial"/>
              </a:rPr>
              <a:t>lackingQuery</a:t>
            </a:r>
            <a:endParaRPr lang="en-GB" sz="1600" i="1" cap="all" spc="200" dirty="0" smtClean="0">
              <a:solidFill>
                <a:schemeClr val="accent1">
                  <a:lumMod val="75000"/>
                </a:schemeClr>
              </a:solidFill>
              <a:latin typeface="Arial"/>
              <a:cs typeface="Arial"/>
            </a:endParaRPr>
          </a:p>
          <a:p>
            <a:pPr marL="12700"/>
            <a:endParaRPr lang="en-GB" b="1"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Find all </a:t>
            </a:r>
            <a:r>
              <a:rPr lang="en-GB" sz="1600" cap="all" spc="200" dirty="0" err="1" smtClean="0">
                <a:solidFill>
                  <a:schemeClr val="accent1">
                    <a:lumMod val="75000"/>
                  </a:schemeClr>
                </a:solidFill>
                <a:latin typeface="Arial"/>
                <a:cs typeface="Arial"/>
              </a:rPr>
              <a:t>exchangeables</a:t>
            </a:r>
            <a:r>
              <a:rPr lang="en-GB" sz="1600" cap="all" spc="200" dirty="0" smtClean="0">
                <a:solidFill>
                  <a:schemeClr val="accent1">
                    <a:lumMod val="75000"/>
                  </a:schemeClr>
                </a:solidFill>
                <a:latin typeface="Arial"/>
                <a:cs typeface="Arial"/>
              </a:rPr>
              <a:t> that does not contain an ingredient specified by the user or an ignored ingredient.</a:t>
            </a: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a:solidFill>
                  <a:schemeClr val="accent1">
                    <a:lumMod val="75000"/>
                  </a:schemeClr>
                </a:solidFill>
                <a:latin typeface="Arial"/>
                <a:cs typeface="Arial"/>
              </a:rPr>
              <a:t>Count the number of </a:t>
            </a:r>
            <a:r>
              <a:rPr lang="en-GB" sz="1600" cap="all" spc="200" dirty="0" smtClean="0">
                <a:solidFill>
                  <a:schemeClr val="accent1">
                    <a:lumMod val="75000"/>
                  </a:schemeClr>
                </a:solidFill>
                <a:latin typeface="Arial"/>
                <a:cs typeface="Arial"/>
              </a:rPr>
              <a:t>mandatory </a:t>
            </a:r>
            <a:r>
              <a:rPr lang="en-GB" sz="1600" cap="all" spc="200" dirty="0">
                <a:solidFill>
                  <a:schemeClr val="accent1">
                    <a:lumMod val="75000"/>
                  </a:schemeClr>
                </a:solidFill>
                <a:latin typeface="Arial"/>
                <a:cs typeface="Arial"/>
              </a:rPr>
              <a:t>and optional </a:t>
            </a:r>
            <a:r>
              <a:rPr lang="en-GB" sz="1600" cap="all" spc="200" dirty="0" err="1" smtClean="0">
                <a:solidFill>
                  <a:schemeClr val="accent1">
                    <a:lumMod val="75000"/>
                  </a:schemeClr>
                </a:solidFill>
                <a:latin typeface="Arial"/>
                <a:cs typeface="Arial"/>
              </a:rPr>
              <a:t>exhangeables</a:t>
            </a:r>
            <a:r>
              <a:rPr lang="en-GB" sz="1600" cap="all" spc="200" dirty="0" smtClean="0">
                <a:solidFill>
                  <a:schemeClr val="accent1">
                    <a:lumMod val="75000"/>
                  </a:schemeClr>
                </a:solidFill>
                <a:latin typeface="Arial"/>
                <a:cs typeface="Arial"/>
              </a:rPr>
              <a:t> for each recipe.</a:t>
            </a: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6</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25610976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Sort result</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GB" b="1" cap="all" spc="200" dirty="0">
                <a:solidFill>
                  <a:schemeClr val="accent1">
                    <a:lumMod val="75000"/>
                  </a:schemeClr>
                </a:solidFill>
                <a:latin typeface="Arial"/>
                <a:cs typeface="Arial"/>
              </a:rPr>
              <a:t>O</a:t>
            </a:r>
            <a:r>
              <a:rPr lang="en-GB" b="1" cap="all" spc="200" dirty="0" smtClean="0">
                <a:solidFill>
                  <a:schemeClr val="accent1">
                    <a:lumMod val="75000"/>
                  </a:schemeClr>
                </a:solidFill>
                <a:latin typeface="Arial"/>
                <a:cs typeface="Arial"/>
              </a:rPr>
              <a:t>rder the result according </a:t>
            </a:r>
            <a:r>
              <a:rPr lang="en-GB" b="1" cap="all" spc="200" dirty="0">
                <a:solidFill>
                  <a:schemeClr val="accent1">
                    <a:lumMod val="75000"/>
                  </a:schemeClr>
                </a:solidFill>
                <a:latin typeface="Arial"/>
                <a:cs typeface="Arial"/>
              </a:rPr>
              <a:t>to the precedence </a:t>
            </a:r>
            <a:r>
              <a:rPr lang="en-GB" b="1" cap="all" spc="200" dirty="0" smtClean="0">
                <a:solidFill>
                  <a:schemeClr val="accent1">
                    <a:lumMod val="75000"/>
                  </a:schemeClr>
                </a:solidFill>
                <a:latin typeface="Arial"/>
                <a:cs typeface="Arial"/>
              </a:rPr>
              <a:t>function.</a:t>
            </a:r>
          </a:p>
          <a:p>
            <a:pPr marL="12700"/>
            <a:r>
              <a:rPr lang="en-GB" i="1" spc="200" dirty="0" smtClean="0">
                <a:solidFill>
                  <a:schemeClr val="accent1">
                    <a:lumMod val="75000"/>
                  </a:schemeClr>
                </a:solidFill>
                <a:latin typeface="Arial"/>
                <a:cs typeface="Arial"/>
              </a:rPr>
              <a:t>  $</a:t>
            </a:r>
            <a:r>
              <a:rPr lang="en-GB" i="1" spc="200" dirty="0" err="1" smtClean="0">
                <a:solidFill>
                  <a:schemeClr val="accent1">
                    <a:lumMod val="75000"/>
                  </a:schemeClr>
                </a:solidFill>
                <a:latin typeface="Arial"/>
                <a:cs typeface="Arial"/>
              </a:rPr>
              <a:t>sortingQuery</a:t>
            </a:r>
            <a:endParaRPr lang="en-GB"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6</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4" name="Table 3"/>
          <p:cNvGraphicFramePr>
            <a:graphicFrameLocks noGrp="1"/>
          </p:cNvGraphicFramePr>
          <p:nvPr>
            <p:extLst>
              <p:ext uri="{D42A27DB-BD31-4B8C-83A1-F6EECF244321}">
                <p14:modId xmlns:p14="http://schemas.microsoft.com/office/powerpoint/2010/main" val="2503418834"/>
              </p:ext>
            </p:extLst>
          </p:nvPr>
        </p:nvGraphicFramePr>
        <p:xfrm>
          <a:off x="2856740" y="1726341"/>
          <a:ext cx="5879335" cy="1920240"/>
        </p:xfrm>
        <a:graphic>
          <a:graphicData uri="http://schemas.openxmlformats.org/drawingml/2006/table">
            <a:tbl>
              <a:tblPr firstRow="1" bandRow="1">
                <a:tableStyleId>{5C22544A-7EE6-4342-B048-85BDC9FD1C3A}</a:tableStyleId>
              </a:tblPr>
              <a:tblGrid>
                <a:gridCol w="1219200"/>
                <a:gridCol w="1255923"/>
                <a:gridCol w="1266940"/>
                <a:gridCol w="1101686"/>
                <a:gridCol w="1035586"/>
              </a:tblGrid>
              <a:tr h="206204">
                <a:tc>
                  <a:txBody>
                    <a:bodyPr/>
                    <a:lstStyle/>
                    <a:p>
                      <a:pPr algn="ctr"/>
                      <a:r>
                        <a:rPr lang="en-GB" sz="1600" dirty="0" smtClean="0"/>
                        <a:t>Recipe</a:t>
                      </a:r>
                      <a:endParaRPr lang="en-GB" sz="1600" dirty="0"/>
                    </a:p>
                  </a:txBody>
                  <a:tcPr anchor="ctr"/>
                </a:tc>
                <a:tc>
                  <a:txBody>
                    <a:bodyPr/>
                    <a:lstStyle/>
                    <a:p>
                      <a:pPr algn="ctr"/>
                      <a:r>
                        <a:rPr lang="en-GB" sz="1600" dirty="0" smtClean="0"/>
                        <a:t>Mandatory matching</a:t>
                      </a:r>
                      <a:endParaRPr lang="en-GB" sz="1600" dirty="0"/>
                    </a:p>
                  </a:txBody>
                  <a:tcPr anchor="ctr"/>
                </a:tc>
                <a:tc>
                  <a:txBody>
                    <a:bodyPr/>
                    <a:lstStyle/>
                    <a:p>
                      <a:pPr algn="ctr"/>
                      <a:r>
                        <a:rPr lang="en-GB" sz="1600" dirty="0" smtClean="0"/>
                        <a:t>Mandatory missing</a:t>
                      </a:r>
                      <a:endParaRPr lang="en-GB" sz="1600" dirty="0"/>
                    </a:p>
                  </a:txBody>
                  <a:tcPr anchor="ctr"/>
                </a:tc>
                <a:tc>
                  <a:txBody>
                    <a:bodyPr/>
                    <a:lstStyle/>
                    <a:p>
                      <a:pPr algn="ctr"/>
                      <a:r>
                        <a:rPr lang="en-GB" sz="1600" dirty="0" smtClean="0"/>
                        <a:t>Optional matching</a:t>
                      </a:r>
                      <a:endParaRPr lang="en-GB" sz="1600" dirty="0"/>
                    </a:p>
                  </a:txBody>
                  <a:tcPr anchor="ctr"/>
                </a:tc>
                <a:tc>
                  <a:txBody>
                    <a:bodyPr/>
                    <a:lstStyle/>
                    <a:p>
                      <a:pPr algn="ctr"/>
                      <a:r>
                        <a:rPr lang="en-GB" sz="1600" dirty="0" smtClean="0"/>
                        <a:t>Optional missing</a:t>
                      </a:r>
                      <a:endParaRPr lang="en-GB" sz="1600" dirty="0"/>
                    </a:p>
                  </a:txBody>
                  <a:tcPr anchor="ctr"/>
                </a:tc>
              </a:tr>
              <a:tr h="117831">
                <a:tc>
                  <a:txBody>
                    <a:bodyPr/>
                    <a:lstStyle/>
                    <a:p>
                      <a:r>
                        <a:rPr lang="en-GB" sz="1600" dirty="0" smtClean="0"/>
                        <a:t>Boiled</a:t>
                      </a:r>
                      <a:r>
                        <a:rPr lang="en-GB" sz="1600" baseline="0" dirty="0" smtClean="0"/>
                        <a:t> egg</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r>
              <a:tr h="117831">
                <a:tc>
                  <a:txBody>
                    <a:bodyPr/>
                    <a:lstStyle/>
                    <a:p>
                      <a:r>
                        <a:rPr lang="en-GB" sz="1600" dirty="0" smtClean="0"/>
                        <a:t>Cookies</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3</a:t>
                      </a:r>
                      <a:endParaRPr lang="en-GB" sz="1600" dirty="0"/>
                    </a:p>
                  </a:txBody>
                  <a:tcPr/>
                </a:tc>
              </a:tr>
              <a:tr h="117831">
                <a:tc>
                  <a:txBody>
                    <a:bodyPr/>
                    <a:lstStyle/>
                    <a:p>
                      <a:r>
                        <a:rPr lang="en-GB" sz="1600" dirty="0" smtClean="0"/>
                        <a:t>Ice</a:t>
                      </a:r>
                      <a:r>
                        <a:rPr lang="en-GB" sz="1600" baseline="0" dirty="0" smtClean="0"/>
                        <a:t> cream</a:t>
                      </a:r>
                      <a:endParaRPr lang="en-GB" sz="1600" dirty="0"/>
                    </a:p>
                  </a:txBody>
                  <a:tcPr/>
                </a:tc>
                <a:tc>
                  <a:txBody>
                    <a:bodyPr/>
                    <a:lstStyle/>
                    <a:p>
                      <a:pPr algn="ctr"/>
                      <a:r>
                        <a:rPr lang="en-GB" sz="1600" dirty="0" smtClean="0"/>
                        <a:t>2</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1</a:t>
                      </a:r>
                      <a:endParaRPr lang="en-GB" sz="1600" dirty="0"/>
                    </a:p>
                  </a:txBody>
                  <a:tcPr/>
                </a:tc>
              </a:tr>
              <a:tr h="117831">
                <a:tc>
                  <a:txBody>
                    <a:bodyPr/>
                    <a:lstStyle/>
                    <a:p>
                      <a:r>
                        <a:rPr lang="en-GB" sz="1600" dirty="0" smtClean="0"/>
                        <a:t>Bread</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2</a:t>
                      </a:r>
                      <a:endParaRPr lang="en-GB" sz="1600" dirty="0"/>
                    </a:p>
                  </a:txBody>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464070491"/>
              </p:ext>
            </p:extLst>
          </p:nvPr>
        </p:nvGraphicFramePr>
        <p:xfrm>
          <a:off x="2845725" y="3848901"/>
          <a:ext cx="5879335" cy="1920240"/>
        </p:xfrm>
        <a:graphic>
          <a:graphicData uri="http://schemas.openxmlformats.org/drawingml/2006/table">
            <a:tbl>
              <a:tblPr firstRow="1" bandRow="1">
                <a:tableStyleId>{5C22544A-7EE6-4342-B048-85BDC9FD1C3A}</a:tableStyleId>
              </a:tblPr>
              <a:tblGrid>
                <a:gridCol w="1219200"/>
                <a:gridCol w="1255923"/>
                <a:gridCol w="1266940"/>
                <a:gridCol w="1101686"/>
                <a:gridCol w="1035586"/>
              </a:tblGrid>
              <a:tr h="324399">
                <a:tc>
                  <a:txBody>
                    <a:bodyPr/>
                    <a:lstStyle/>
                    <a:p>
                      <a:pPr algn="ctr"/>
                      <a:r>
                        <a:rPr lang="en-GB" sz="1600" dirty="0" smtClean="0"/>
                        <a:t>Recipe</a:t>
                      </a:r>
                      <a:endParaRPr lang="en-GB" sz="1600" dirty="0"/>
                    </a:p>
                  </a:txBody>
                  <a:tcPr anchor="ctr"/>
                </a:tc>
                <a:tc>
                  <a:txBody>
                    <a:bodyPr/>
                    <a:lstStyle/>
                    <a:p>
                      <a:pPr algn="ctr"/>
                      <a:r>
                        <a:rPr lang="en-GB" sz="1600" dirty="0" smtClean="0"/>
                        <a:t>Mandatory matching</a:t>
                      </a:r>
                      <a:endParaRPr lang="en-GB" sz="1600" dirty="0"/>
                    </a:p>
                  </a:txBody>
                  <a:tcPr anchor="ctr"/>
                </a:tc>
                <a:tc>
                  <a:txBody>
                    <a:bodyPr/>
                    <a:lstStyle/>
                    <a:p>
                      <a:pPr algn="ctr"/>
                      <a:r>
                        <a:rPr lang="en-GB" sz="1600" dirty="0" smtClean="0"/>
                        <a:t>Mandatory missing</a:t>
                      </a:r>
                      <a:endParaRPr lang="en-GB" sz="1600" dirty="0"/>
                    </a:p>
                  </a:txBody>
                  <a:tcPr anchor="ctr"/>
                </a:tc>
                <a:tc>
                  <a:txBody>
                    <a:bodyPr/>
                    <a:lstStyle/>
                    <a:p>
                      <a:pPr algn="ctr"/>
                      <a:r>
                        <a:rPr lang="en-GB" sz="1600" dirty="0" smtClean="0"/>
                        <a:t>Optional matching</a:t>
                      </a:r>
                      <a:endParaRPr lang="en-GB" sz="1600" dirty="0"/>
                    </a:p>
                  </a:txBody>
                  <a:tcPr anchor="ctr"/>
                </a:tc>
                <a:tc>
                  <a:txBody>
                    <a:bodyPr/>
                    <a:lstStyle/>
                    <a:p>
                      <a:pPr algn="ctr"/>
                      <a:r>
                        <a:rPr lang="en-GB" sz="1600" dirty="0" smtClean="0"/>
                        <a:t>Optional missing</a:t>
                      </a:r>
                      <a:endParaRPr lang="en-GB" sz="1600" dirty="0"/>
                    </a:p>
                  </a:txBody>
                  <a:tcPr anchor="ctr"/>
                </a:tc>
              </a:tr>
              <a:tr h="187810">
                <a:tc>
                  <a:txBody>
                    <a:bodyPr/>
                    <a:lstStyle/>
                    <a:p>
                      <a:r>
                        <a:rPr lang="en-GB" sz="1600" dirty="0" smtClean="0"/>
                        <a:t>Cookies</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3</a:t>
                      </a:r>
                      <a:endParaRPr lang="en-GB" sz="1600" dirty="0"/>
                    </a:p>
                  </a:txBody>
                  <a:tcPr/>
                </a:tc>
              </a:tr>
              <a:tr h="187810">
                <a:tc>
                  <a:txBody>
                    <a:bodyPr/>
                    <a:lstStyle/>
                    <a:p>
                      <a:r>
                        <a:rPr lang="en-GB" sz="1600" dirty="0" smtClean="0"/>
                        <a:t>Bread</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2</a:t>
                      </a:r>
                      <a:endParaRPr lang="en-GB" sz="1600" dirty="0"/>
                    </a:p>
                  </a:txBody>
                  <a:tcPr/>
                </a:tc>
              </a:tr>
              <a:tr h="187810">
                <a:tc>
                  <a:txBody>
                    <a:bodyPr/>
                    <a:lstStyle/>
                    <a:p>
                      <a:r>
                        <a:rPr lang="en-GB" sz="1600" dirty="0" smtClean="0"/>
                        <a:t>Ice</a:t>
                      </a:r>
                      <a:r>
                        <a:rPr lang="en-GB" sz="1600" baseline="0" dirty="0" smtClean="0"/>
                        <a:t> cream</a:t>
                      </a:r>
                      <a:endParaRPr lang="en-GB" sz="1600" dirty="0"/>
                    </a:p>
                  </a:txBody>
                  <a:tcPr/>
                </a:tc>
                <a:tc>
                  <a:txBody>
                    <a:bodyPr/>
                    <a:lstStyle/>
                    <a:p>
                      <a:pPr algn="ctr"/>
                      <a:r>
                        <a:rPr lang="en-GB" sz="1600" dirty="0" smtClean="0"/>
                        <a:t>2</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1</a:t>
                      </a:r>
                      <a:endParaRPr lang="en-GB" sz="1600" dirty="0"/>
                    </a:p>
                  </a:txBody>
                  <a:tcPr/>
                </a:tc>
              </a:tr>
              <a:tr h="187810">
                <a:tc>
                  <a:txBody>
                    <a:bodyPr/>
                    <a:lstStyle/>
                    <a:p>
                      <a:r>
                        <a:rPr lang="en-GB" sz="1600" dirty="0" smtClean="0"/>
                        <a:t>Boiled</a:t>
                      </a:r>
                      <a:r>
                        <a:rPr lang="en-GB" sz="1600" baseline="0" dirty="0" smtClean="0"/>
                        <a:t> egg</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r>
            </a:tbl>
          </a:graphicData>
        </a:graphic>
      </p:graphicFrame>
      <p:sp>
        <p:nvSpPr>
          <p:cNvPr id="6" name="Curved Right Arrow 5"/>
          <p:cNvSpPr/>
          <p:nvPr/>
        </p:nvSpPr>
        <p:spPr>
          <a:xfrm>
            <a:off x="1509311" y="2831333"/>
            <a:ext cx="931684" cy="1630497"/>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25610976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Motivation</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Other solutions does not satisfy our needs </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Increasing number of mobile devices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A digital cookbook might provide more functionality</a:t>
            </a:r>
          </a:p>
          <a:p>
            <a:pPr marL="12700"/>
            <a:r>
              <a:rPr lang="en-US" cap="all" spc="200" dirty="0" smtClean="0">
                <a:solidFill>
                  <a:schemeClr val="accent1">
                    <a:lumMod val="75000"/>
                  </a:schemeClr>
                </a:solidFill>
                <a:latin typeface="Arial"/>
                <a:cs typeface="Arial"/>
              </a:rPr>
              <a:t>Search</a:t>
            </a:r>
          </a:p>
          <a:p>
            <a:pPr marL="12700"/>
            <a:r>
              <a:rPr lang="en-US" cap="all" spc="200" dirty="0" smtClean="0">
                <a:solidFill>
                  <a:schemeClr val="accent1">
                    <a:lumMod val="75000"/>
                  </a:schemeClr>
                </a:solidFill>
                <a:latin typeface="Arial"/>
                <a:cs typeface="Arial"/>
              </a:rPr>
              <a:t>Filtering</a:t>
            </a:r>
          </a:p>
          <a:p>
            <a:pPr marL="12700"/>
            <a:r>
              <a:rPr lang="en-US" cap="all" spc="200" dirty="0" smtClean="0">
                <a:solidFill>
                  <a:schemeClr val="accent1">
                    <a:lumMod val="75000"/>
                  </a:schemeClr>
                </a:solidFill>
                <a:latin typeface="Arial"/>
                <a:cs typeface="Arial"/>
              </a:rPr>
              <a:t>Suggestions</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3</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Test</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Black-Box</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Test Cases</a:t>
            </a:r>
          </a:p>
          <a:p>
            <a:pPr marL="12700"/>
            <a:r>
              <a:rPr lang="en-US" cap="all" spc="200" dirty="0" smtClean="0">
                <a:solidFill>
                  <a:schemeClr val="accent1">
                    <a:lumMod val="75000"/>
                  </a:schemeClr>
                </a:solidFill>
                <a:latin typeface="Arial"/>
                <a:cs typeface="Arial"/>
              </a:rPr>
              <a:t>Procedures</a:t>
            </a:r>
          </a:p>
          <a:p>
            <a:pPr marL="12700"/>
            <a:r>
              <a:rPr lang="en-US" cap="all" spc="200" dirty="0" smtClean="0">
                <a:solidFill>
                  <a:schemeClr val="accent1">
                    <a:lumMod val="75000"/>
                  </a:schemeClr>
                </a:solidFill>
                <a:latin typeface="Arial"/>
                <a:cs typeface="Arial"/>
              </a:rPr>
              <a:t>Success Criteria</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Case Results</a:t>
            </a:r>
          </a:p>
          <a:p>
            <a:pPr marL="12700"/>
            <a:r>
              <a:rPr lang="en-US" cap="all" spc="200" dirty="0" smtClean="0">
                <a:solidFill>
                  <a:schemeClr val="accent1">
                    <a:lumMod val="75000"/>
                  </a:schemeClr>
                </a:solidFill>
                <a:latin typeface="Arial"/>
                <a:cs typeface="Arial"/>
              </a:rPr>
              <a:t>Shopping List not implemented</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31</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White-Box</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sz="1600" b="1" cap="all" spc="200" dirty="0" smtClean="0">
                <a:solidFill>
                  <a:schemeClr val="accent1">
                    <a:lumMod val="75000"/>
                  </a:schemeClr>
                </a:solidFill>
                <a:latin typeface="Arial"/>
                <a:cs typeface="Arial"/>
              </a:rPr>
              <a:t>Unit Test</a:t>
            </a:r>
          </a:p>
          <a:p>
            <a:pPr marL="12700"/>
            <a:r>
              <a:rPr lang="en-US" sz="1600" cap="all" spc="200" dirty="0" smtClean="0">
                <a:solidFill>
                  <a:schemeClr val="accent1">
                    <a:lumMod val="75000"/>
                  </a:schemeClr>
                </a:solidFill>
                <a:latin typeface="Arial"/>
                <a:cs typeface="Arial"/>
              </a:rPr>
              <a:t>Server</a:t>
            </a:r>
          </a:p>
          <a:p>
            <a:pPr marL="12700"/>
            <a:r>
              <a:rPr lang="en-US" sz="1600" cap="all" spc="200" dirty="0" smtClean="0">
                <a:solidFill>
                  <a:schemeClr val="accent1">
                    <a:lumMod val="75000"/>
                  </a:schemeClr>
                </a:solidFill>
                <a:latin typeface="Arial"/>
                <a:cs typeface="Arial"/>
              </a:rPr>
              <a:t>Code Coverage</a:t>
            </a:r>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r>
              <a:rPr lang="en-US" sz="1600" b="1" cap="all" spc="200" dirty="0" smtClean="0">
                <a:solidFill>
                  <a:schemeClr val="accent1">
                    <a:lumMod val="75000"/>
                  </a:schemeClr>
                </a:solidFill>
                <a:latin typeface="Arial"/>
                <a:cs typeface="Arial"/>
              </a:rPr>
              <a:t>Mutation Testing</a:t>
            </a:r>
          </a:p>
          <a:p>
            <a:pPr marL="12700"/>
            <a:r>
              <a:rPr lang="en-US" sz="1600" cap="all" spc="200" dirty="0" smtClean="0">
                <a:solidFill>
                  <a:schemeClr val="accent1">
                    <a:lumMod val="75000"/>
                  </a:schemeClr>
                </a:solidFill>
                <a:latin typeface="Arial"/>
                <a:cs typeface="Arial"/>
              </a:rPr>
              <a:t>Code Coverage vs. Mutation</a:t>
            </a:r>
            <a:endParaRPr lang="en-US" sz="1600"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32</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pic>
        <p:nvPicPr>
          <p:cNvPr id="10" name="Picture 3"/>
          <p:cNvPicPr>
            <a:picLocks noChangeAspect="1" noChangeArrowheads="1"/>
          </p:cNvPicPr>
          <p:nvPr/>
        </p:nvPicPr>
        <p:blipFill>
          <a:blip r:embed="rId3" cstate="print"/>
          <a:srcRect/>
          <a:stretch>
            <a:fillRect/>
          </a:stretch>
        </p:blipFill>
        <p:spPr bwMode="auto">
          <a:xfrm>
            <a:off x="628134" y="1930248"/>
            <a:ext cx="4142170" cy="736386"/>
          </a:xfrm>
          <a:prstGeom prst="rect">
            <a:avLst/>
          </a:prstGeom>
          <a:noFill/>
          <a:ln w="9525">
            <a:noFill/>
            <a:miter lim="800000"/>
            <a:headEnd/>
            <a:tailEnd/>
          </a:ln>
        </p:spPr>
      </p:pic>
      <p:pic>
        <p:nvPicPr>
          <p:cNvPr id="1028" name="Picture 4"/>
          <p:cNvPicPr>
            <a:picLocks noChangeAspect="1" noChangeArrowheads="1"/>
          </p:cNvPicPr>
          <p:nvPr/>
        </p:nvPicPr>
        <p:blipFill>
          <a:blip r:embed="rId4" cstate="print"/>
          <a:srcRect/>
          <a:stretch>
            <a:fillRect/>
          </a:stretch>
        </p:blipFill>
        <p:spPr bwMode="auto">
          <a:xfrm>
            <a:off x="610462" y="3897507"/>
            <a:ext cx="3586965" cy="747634"/>
          </a:xfrm>
          <a:prstGeom prst="rect">
            <a:avLst/>
          </a:prstGeom>
          <a:noFill/>
          <a:ln w="9525">
            <a:noFill/>
            <a:miter lim="800000"/>
            <a:headEnd/>
            <a:tailEnd/>
          </a:ln>
        </p:spPr>
      </p:pic>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Conclusion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a:solidFill>
                  <a:schemeClr val="tx2">
                    <a:lumMod val="50000"/>
                  </a:schemeClr>
                </a:solidFill>
                <a:latin typeface="Arial"/>
                <a:cs typeface="Arial"/>
              </a:rPr>
              <a:t>Conclusion</a:t>
            </a:r>
            <a:endParaRPr sz="2400" kern="0" cap="all" spc="200" dirty="0">
              <a:solidFill>
                <a:schemeClr val="tx2">
                  <a:lumMod val="50000"/>
                </a:schemeClr>
              </a:solidFill>
              <a:latin typeface="Arial"/>
              <a:cs typeface="Arial"/>
            </a:endParaRPr>
          </a:p>
        </p:txBody>
      </p:sp>
      <p:sp>
        <p:nvSpPr>
          <p:cNvPr id="3" name="object 3"/>
          <p:cNvSpPr txBox="1"/>
          <p:nvPr/>
        </p:nvSpPr>
        <p:spPr>
          <a:xfrm>
            <a:off x="626301" y="1087507"/>
            <a:ext cx="6231700" cy="493650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The application provides relevant recipes based on ingredients</a:t>
            </a:r>
          </a:p>
          <a:p>
            <a:pPr marL="12700"/>
            <a:endParaRPr lang="en-US" b="1" cap="all" spc="200" dirty="0" smtClean="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Powered by a search algorithm</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Easy </a:t>
            </a:r>
            <a:r>
              <a:rPr lang="en-US" b="1" cap="all" spc="200" dirty="0">
                <a:solidFill>
                  <a:schemeClr val="accent1">
                    <a:lumMod val="75000"/>
                  </a:schemeClr>
                </a:solidFill>
                <a:latin typeface="Arial"/>
                <a:cs typeface="Arial"/>
              </a:rPr>
              <a:t>to </a:t>
            </a:r>
            <a:r>
              <a:rPr lang="en-US" b="1" cap="all" spc="200" dirty="0" smtClean="0">
                <a:solidFill>
                  <a:schemeClr val="accent1">
                    <a:lumMod val="75000"/>
                  </a:schemeClr>
                </a:solidFill>
                <a:latin typeface="Arial"/>
                <a:cs typeface="Arial"/>
              </a:rPr>
              <a:t>navigate</a:t>
            </a:r>
          </a:p>
          <a:p>
            <a:pPr marL="12700"/>
            <a:endParaRPr lang="en-US" b="1" cap="all" spc="200" dirty="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Support for free-text </a:t>
            </a:r>
            <a:r>
              <a:rPr lang="en-US" b="1" cap="all" spc="200" dirty="0" smtClean="0">
                <a:solidFill>
                  <a:schemeClr val="accent1">
                    <a:lumMod val="75000"/>
                  </a:schemeClr>
                </a:solidFill>
                <a:latin typeface="Arial"/>
                <a:cs typeface="Arial"/>
              </a:rPr>
              <a:t>search</a:t>
            </a:r>
          </a:p>
          <a:p>
            <a:pPr marL="12700"/>
            <a:endParaRPr lang="en-US" b="1" cap="all" spc="200" dirty="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User can login using </a:t>
            </a:r>
            <a:r>
              <a:rPr lang="en-US" b="1" cap="all" spc="200" dirty="0" smtClean="0">
                <a:solidFill>
                  <a:schemeClr val="accent1">
                    <a:lumMod val="75000"/>
                  </a:schemeClr>
                </a:solidFill>
                <a:latin typeface="Arial"/>
                <a:cs typeface="Arial"/>
              </a:rPr>
              <a:t>Google+</a:t>
            </a:r>
          </a:p>
          <a:p>
            <a:pPr marL="12700"/>
            <a:endParaRPr lang="en-US" sz="1600" cap="all" spc="200" dirty="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Confident </a:t>
            </a:r>
            <a:r>
              <a:rPr lang="en-US" b="1" cap="all" spc="200" dirty="0">
                <a:solidFill>
                  <a:schemeClr val="accent1">
                    <a:lumMod val="75000"/>
                  </a:schemeClr>
                </a:solidFill>
                <a:latin typeface="Arial"/>
                <a:cs typeface="Arial"/>
              </a:rPr>
              <a:t>that the server returns correct results</a:t>
            </a:r>
          </a:p>
          <a:p>
            <a:pPr marL="12700"/>
            <a:endParaRPr lang="da-DK" sz="1600" cap="all" spc="200" dirty="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31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18872676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Future Work</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Future work</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969060" cy="4074001"/>
          </a:xfrm>
          <a:prstGeom prst="rect">
            <a:avLst/>
          </a:prstGeom>
        </p:spPr>
        <p:txBody>
          <a:bodyPr vert="horz" wrap="square" lIns="0" tIns="0" rIns="0" bIns="0" numCol="2" rtlCol="0">
            <a:noAutofit/>
          </a:bodyPr>
          <a:lstStyle/>
          <a:p>
            <a:pPr marL="12700"/>
            <a:r>
              <a:rPr lang="en-GB" sz="1600" cap="all" spc="200" dirty="0" smtClean="0">
                <a:solidFill>
                  <a:schemeClr val="accent1">
                    <a:lumMod val="75000"/>
                  </a:schemeClr>
                </a:solidFill>
                <a:latin typeface="Arial"/>
                <a:cs typeface="Arial"/>
              </a:rPr>
              <a:t>Shopping list</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Start page</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Recipe filters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Sharing</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Recipe cache</a:t>
            </a:r>
          </a:p>
          <a:p>
            <a:pPr marL="12700"/>
            <a:endParaRPr lang="en-GB" sz="1600" cap="all" spc="200" dirty="0" smtClean="0">
              <a:solidFill>
                <a:schemeClr val="accent1">
                  <a:lumMod val="75000"/>
                </a:schemeClr>
              </a:solidFill>
              <a:latin typeface="Arial"/>
              <a:cs typeface="Arial"/>
            </a:endParaRPr>
          </a:p>
          <a:p>
            <a:pPr marL="12700"/>
            <a:r>
              <a:rPr lang="en-GB" sz="1600" strike="sngStrike" cap="all" spc="200" dirty="0" smtClean="0">
                <a:solidFill>
                  <a:schemeClr val="accent1">
                    <a:lumMod val="75000"/>
                  </a:schemeClr>
                </a:solidFill>
                <a:latin typeface="Arial"/>
                <a:cs typeface="Arial"/>
              </a:rPr>
              <a:t>Recipe license</a:t>
            </a:r>
          </a:p>
          <a:p>
            <a:pPr marL="12700"/>
            <a:endParaRPr lang="en-GB" sz="1600" strike="sngStrike"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Conversion</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Recipe references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Settings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Scaling of recipes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Intelligent sort of ingredients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User created recipes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Localisation</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Log interesting ingredient searches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Revoke Google account access</a:t>
            </a:r>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36</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Demonstration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val="3478977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err="1" smtClean="0">
                <a:solidFill>
                  <a:schemeClr val="tx2">
                    <a:lumMod val="50000"/>
                  </a:schemeClr>
                </a:solidFill>
                <a:latin typeface="Arial"/>
                <a:cs typeface="Arial"/>
              </a:rPr>
              <a:t>Supercook</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Web application</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PROS</a:t>
            </a:r>
            <a:endParaRPr lang="en-US" b="1" cap="all" spc="200" dirty="0" smtClean="0">
              <a:solidFill>
                <a:schemeClr val="accent1">
                  <a:lumMod val="75000"/>
                </a:schemeClr>
              </a:solidFill>
              <a:latin typeface="Arial"/>
              <a:cs typeface="Arial"/>
            </a:endParaRPr>
          </a:p>
          <a:p>
            <a:pPr marL="12700"/>
            <a:r>
              <a:rPr lang="en-US" cap="all" spc="200" dirty="0" smtClean="0">
                <a:solidFill>
                  <a:schemeClr val="accent1">
                    <a:lumMod val="75000"/>
                  </a:schemeClr>
                </a:solidFill>
                <a:latin typeface="Arial"/>
                <a:cs typeface="Arial"/>
              </a:rPr>
              <a:t>Word cloud</a:t>
            </a:r>
          </a:p>
          <a:p>
            <a:pPr marL="12700"/>
            <a:r>
              <a:rPr lang="en-US" cap="all" spc="200" dirty="0" smtClean="0">
                <a:solidFill>
                  <a:schemeClr val="accent1">
                    <a:lumMod val="75000"/>
                  </a:schemeClr>
                </a:solidFill>
                <a:latin typeface="Arial"/>
                <a:cs typeface="Arial"/>
              </a:rPr>
              <a:t>Search recipes by ingredients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CONS</a:t>
            </a:r>
            <a:endParaRPr lang="en-US" b="1" cap="all" spc="200" dirty="0" smtClean="0">
              <a:solidFill>
                <a:schemeClr val="accent1">
                  <a:lumMod val="75000"/>
                </a:schemeClr>
              </a:solidFill>
              <a:latin typeface="Arial"/>
              <a:cs typeface="Arial"/>
            </a:endParaRPr>
          </a:p>
          <a:p>
            <a:pPr marL="12700"/>
            <a:r>
              <a:rPr lang="en-US" cap="all" spc="200" dirty="0" smtClean="0">
                <a:solidFill>
                  <a:schemeClr val="accent1">
                    <a:lumMod val="75000"/>
                  </a:schemeClr>
                </a:solidFill>
                <a:latin typeface="Arial"/>
                <a:cs typeface="Arial"/>
              </a:rPr>
              <a:t>ordering </a:t>
            </a:r>
            <a:r>
              <a:rPr lang="en-US" cap="all" spc="200" dirty="0" smtClean="0">
                <a:solidFill>
                  <a:schemeClr val="accent1">
                    <a:lumMod val="75000"/>
                  </a:schemeClr>
                </a:solidFill>
                <a:latin typeface="Arial"/>
                <a:cs typeface="Arial"/>
              </a:rPr>
              <a:t>of recipes</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4</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pic>
        <p:nvPicPr>
          <p:cNvPr id="12289" name="Picture 1" descr="C:\Git\sw8\report\img\screenshots\supercook.png"/>
          <p:cNvPicPr>
            <a:picLocks noChangeAspect="1" noChangeArrowheads="1"/>
          </p:cNvPicPr>
          <p:nvPr/>
        </p:nvPicPr>
        <p:blipFill>
          <a:blip r:embed="rId3" cstate="print"/>
          <a:srcRect/>
          <a:stretch>
            <a:fillRect/>
          </a:stretch>
        </p:blipFill>
        <p:spPr bwMode="auto">
          <a:xfrm>
            <a:off x="2240776" y="3463599"/>
            <a:ext cx="4743919" cy="2322673"/>
          </a:xfrm>
          <a:prstGeom prst="rect">
            <a:avLst/>
          </a:prstGeom>
          <a:noFill/>
          <a:ln>
            <a:solidFill>
              <a:schemeClr val="tx1"/>
            </a:solidFill>
          </a:ln>
        </p:spPr>
      </p:pic>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err="1" smtClean="0">
                <a:solidFill>
                  <a:schemeClr val="tx2">
                    <a:lumMod val="50000"/>
                  </a:schemeClr>
                </a:solidFill>
                <a:latin typeface="Arial"/>
                <a:cs typeface="Arial"/>
              </a:rPr>
              <a:t>Allthecooks</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4562644"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Android application</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Pros</a:t>
            </a:r>
          </a:p>
          <a:p>
            <a:pPr marL="12700"/>
            <a:r>
              <a:rPr lang="en-US" cap="all" spc="200" dirty="0" smtClean="0">
                <a:solidFill>
                  <a:schemeClr val="accent1">
                    <a:lumMod val="75000"/>
                  </a:schemeClr>
                </a:solidFill>
                <a:latin typeface="Arial"/>
                <a:cs typeface="Arial"/>
              </a:rPr>
              <a:t>Beautiful design</a:t>
            </a:r>
          </a:p>
          <a:p>
            <a:pPr marL="12700"/>
            <a:r>
              <a:rPr lang="en-US" cap="all" spc="200" dirty="0" smtClean="0">
                <a:solidFill>
                  <a:schemeClr val="accent1">
                    <a:lumMod val="75000"/>
                  </a:schemeClr>
                </a:solidFill>
                <a:latin typeface="Arial"/>
                <a:cs typeface="Arial"/>
              </a:rPr>
              <a:t>Filtering search results</a:t>
            </a:r>
          </a:p>
          <a:p>
            <a:pPr marL="12700"/>
            <a:r>
              <a:rPr lang="en-US" cap="all" spc="200" dirty="0" smtClean="0">
                <a:solidFill>
                  <a:schemeClr val="accent1">
                    <a:lumMod val="75000"/>
                  </a:schemeClr>
                </a:solidFill>
                <a:latin typeface="Arial"/>
                <a:cs typeface="Arial"/>
              </a:rPr>
              <a:t>Favourite and shopping list</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Cons</a:t>
            </a:r>
          </a:p>
          <a:p>
            <a:pPr marL="12700"/>
            <a:r>
              <a:rPr lang="en-US" cap="all" spc="200" dirty="0" smtClean="0">
                <a:solidFill>
                  <a:schemeClr val="accent1">
                    <a:lumMod val="75000"/>
                  </a:schemeClr>
                </a:solidFill>
                <a:latin typeface="Arial"/>
                <a:cs typeface="Arial"/>
              </a:rPr>
              <a:t>Have not implemented</a:t>
            </a:r>
          </a:p>
          <a:p>
            <a:pPr marL="12700"/>
            <a:r>
              <a:rPr lang="en-US" cap="all" spc="200" dirty="0" smtClean="0">
                <a:solidFill>
                  <a:schemeClr val="accent1">
                    <a:lumMod val="75000"/>
                  </a:schemeClr>
                </a:solidFill>
                <a:latin typeface="Arial"/>
                <a:cs typeface="Arial"/>
              </a:rPr>
              <a:t>search by ingredients</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5</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pic>
        <p:nvPicPr>
          <p:cNvPr id="10241" name="Picture 1" descr="C:\Git\sw8\report\img\screenshots\menu.png"/>
          <p:cNvPicPr>
            <a:picLocks noChangeAspect="1" noChangeArrowheads="1"/>
          </p:cNvPicPr>
          <p:nvPr/>
        </p:nvPicPr>
        <p:blipFill>
          <a:blip r:embed="rId3" cstate="print"/>
          <a:srcRect/>
          <a:stretch>
            <a:fillRect/>
          </a:stretch>
        </p:blipFill>
        <p:spPr bwMode="auto">
          <a:xfrm>
            <a:off x="5695721" y="1112700"/>
            <a:ext cx="2599982" cy="4622191"/>
          </a:xfrm>
          <a:prstGeom prst="rect">
            <a:avLst/>
          </a:prstGeom>
          <a:noFill/>
        </p:spPr>
      </p:pic>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err="1" smtClean="0">
                <a:solidFill>
                  <a:schemeClr val="tx2">
                    <a:lumMod val="50000"/>
                  </a:schemeClr>
                </a:solidFill>
                <a:latin typeface="Arial"/>
                <a:cs typeface="Arial"/>
              </a:rPr>
              <a:t>BigOven</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4981285"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Android application</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Pros</a:t>
            </a:r>
          </a:p>
          <a:p>
            <a:pPr marL="12700"/>
            <a:r>
              <a:rPr lang="en-US" cap="all" spc="200" dirty="0" smtClean="0">
                <a:solidFill>
                  <a:schemeClr val="accent1">
                    <a:lumMod val="75000"/>
                  </a:schemeClr>
                </a:solidFill>
                <a:latin typeface="Arial"/>
                <a:cs typeface="Arial"/>
              </a:rPr>
              <a:t>Menu-cards</a:t>
            </a:r>
          </a:p>
          <a:p>
            <a:pPr marL="12700"/>
            <a:r>
              <a:rPr lang="en-US" cap="all" spc="200" dirty="0" smtClean="0">
                <a:solidFill>
                  <a:schemeClr val="accent1">
                    <a:lumMod val="75000"/>
                  </a:schemeClr>
                </a:solidFill>
                <a:latin typeface="Arial"/>
                <a:cs typeface="Arial"/>
              </a:rPr>
              <a:t>Simple search by ingredients</a:t>
            </a:r>
          </a:p>
          <a:p>
            <a:pPr marL="12700"/>
            <a:r>
              <a:rPr lang="en-US" cap="all" spc="200" dirty="0" smtClean="0">
                <a:solidFill>
                  <a:schemeClr val="accent1">
                    <a:lumMod val="75000"/>
                  </a:schemeClr>
                </a:solidFill>
                <a:latin typeface="Arial"/>
                <a:cs typeface="Arial"/>
              </a:rPr>
              <a:t>Favourite and shopping list</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Cons</a:t>
            </a:r>
          </a:p>
          <a:p>
            <a:pPr marL="12700"/>
            <a:r>
              <a:rPr lang="en-US" cap="all" spc="200" dirty="0" smtClean="0">
                <a:solidFill>
                  <a:schemeClr val="accent1">
                    <a:lumMod val="75000"/>
                  </a:schemeClr>
                </a:solidFill>
                <a:latin typeface="Arial"/>
                <a:cs typeface="Arial"/>
              </a:rPr>
              <a:t>Design and structure is cluttered</a:t>
            </a:r>
          </a:p>
          <a:p>
            <a:pPr marL="12700"/>
            <a:endParaRPr lang="en-US" cap="all" spc="200" dirty="0" smtClean="0">
              <a:solidFill>
                <a:schemeClr val="accent1">
                  <a:lumMod val="75000"/>
                </a:schemeClr>
              </a:solidFill>
              <a:latin typeface="Arial"/>
              <a:cs typeface="Arial"/>
            </a:endParaRPr>
          </a:p>
          <a:p>
            <a:pPr marL="12700"/>
            <a:r>
              <a:rPr lang="en-US" cap="all" spc="200" dirty="0" smtClean="0">
                <a:solidFill>
                  <a:schemeClr val="accent1">
                    <a:lumMod val="75000"/>
                  </a:schemeClr>
                </a:solidFill>
                <a:latin typeface="Arial"/>
                <a:cs typeface="Arial"/>
              </a:rPr>
              <a:t>Hard to find the wanted functionality</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6</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pic>
        <p:nvPicPr>
          <p:cNvPr id="8193" name="Picture 1" descr="C:\Git\sw8\report\img\screenshots\menucards-bigoven.png"/>
          <p:cNvPicPr>
            <a:picLocks noChangeAspect="1" noChangeArrowheads="1"/>
          </p:cNvPicPr>
          <p:nvPr/>
        </p:nvPicPr>
        <p:blipFill>
          <a:blip r:embed="rId3" cstate="print"/>
          <a:srcRect/>
          <a:stretch>
            <a:fillRect/>
          </a:stretch>
        </p:blipFill>
        <p:spPr bwMode="auto">
          <a:xfrm>
            <a:off x="5702607" y="1079654"/>
            <a:ext cx="2608932" cy="4638100"/>
          </a:xfrm>
          <a:prstGeom prst="rect">
            <a:avLst/>
          </a:prstGeom>
          <a:noFill/>
        </p:spPr>
      </p:pic>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Comparison</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4981285" cy="4074001"/>
          </a:xfrm>
          <a:prstGeom prst="rect">
            <a:avLst/>
          </a:prstGeom>
        </p:spPr>
        <p:txBody>
          <a:bodyPr vert="horz" wrap="square" lIns="0" tIns="0" rIns="0" bIns="0" rtlCol="0">
            <a:noAutofit/>
          </a:bodyPr>
          <a:lstStyle/>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7</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pic>
        <p:nvPicPr>
          <p:cNvPr id="55298" name="Picture 2"/>
          <p:cNvPicPr>
            <a:picLocks noChangeAspect="1" noChangeArrowheads="1"/>
          </p:cNvPicPr>
          <p:nvPr/>
        </p:nvPicPr>
        <p:blipFill>
          <a:blip r:embed="rId3" cstate="print"/>
          <a:srcRect/>
          <a:stretch>
            <a:fillRect/>
          </a:stretch>
        </p:blipFill>
        <p:spPr bwMode="auto">
          <a:xfrm>
            <a:off x="638862" y="1154075"/>
            <a:ext cx="7839808" cy="4574696"/>
          </a:xfrm>
          <a:prstGeom prst="rect">
            <a:avLst/>
          </a:prstGeom>
          <a:noFill/>
          <a:ln w="9525">
            <a:noFill/>
            <a:miter lim="800000"/>
            <a:headEnd/>
            <a:tailEnd/>
          </a:ln>
        </p:spPr>
      </p:pic>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Problem Statement</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691435" cy="4074001"/>
          </a:xfrm>
          <a:prstGeom prst="rect">
            <a:avLst/>
          </a:prstGeom>
        </p:spPr>
        <p:txBody>
          <a:bodyPr vert="horz" wrap="square" lIns="0" tIns="0" rIns="0" bIns="0" rtlCol="0">
            <a:noAutofit/>
          </a:bodyPr>
          <a:lstStyle/>
          <a:p>
            <a:pPr marL="12700" algn="just"/>
            <a:r>
              <a:rPr lang="en-US" spc="200" dirty="0" smtClean="0">
                <a:solidFill>
                  <a:schemeClr val="accent1">
                    <a:lumMod val="75000"/>
                  </a:schemeClr>
                </a:solidFill>
                <a:latin typeface="Arial"/>
                <a:cs typeface="Arial"/>
              </a:rPr>
              <a:t>“How can we take advantage of the mobile platform in order to provide the user with relevant recipes based one specific ingredients, and taking any user defined restrictions, like allergies, into consideration.”</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8</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Requirements</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3"/>
            <a:ext cx="7969060" cy="2821886"/>
          </a:xfrm>
          <a:prstGeom prst="rect">
            <a:avLst/>
          </a:prstGeom>
        </p:spPr>
        <p:txBody>
          <a:bodyPr vert="horz" wrap="square" lIns="0" tIns="0" rIns="0" bIns="0" numCol="2" rtlCol="0">
            <a:noAutofit/>
          </a:bodyPr>
          <a:lstStyle/>
          <a:p>
            <a:pPr marL="12700"/>
            <a:r>
              <a:rPr lang="en-GB" cap="all" spc="200" dirty="0" smtClean="0">
                <a:solidFill>
                  <a:schemeClr val="accent1">
                    <a:lumMod val="75000"/>
                  </a:schemeClr>
                </a:solidFill>
                <a:latin typeface="Arial"/>
                <a:cs typeface="Arial"/>
              </a:rPr>
              <a:t>Android</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Search by ingredients</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Free-</a:t>
            </a:r>
            <a:r>
              <a:rPr lang="en-GB" cap="all" spc="200" dirty="0" err="1" smtClean="0">
                <a:solidFill>
                  <a:schemeClr val="accent1">
                    <a:lumMod val="75000"/>
                  </a:schemeClr>
                </a:solidFill>
                <a:latin typeface="Arial"/>
                <a:cs typeface="Arial"/>
              </a:rPr>
              <a:t>teXt</a:t>
            </a:r>
            <a:r>
              <a:rPr lang="en-GB" cap="all" spc="200" dirty="0" smtClean="0">
                <a:solidFill>
                  <a:schemeClr val="accent1">
                    <a:lumMod val="75000"/>
                  </a:schemeClr>
                </a:solidFill>
                <a:latin typeface="Arial"/>
                <a:cs typeface="Arial"/>
              </a:rPr>
              <a:t> </a:t>
            </a:r>
            <a:r>
              <a:rPr lang="en-GB" cap="all" spc="200" dirty="0" smtClean="0">
                <a:solidFill>
                  <a:schemeClr val="accent1">
                    <a:lumMod val="75000"/>
                  </a:schemeClr>
                </a:solidFill>
                <a:latin typeface="Arial"/>
                <a:cs typeface="Arial"/>
              </a:rPr>
              <a:t>search</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Search filters</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Favourite recipes</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Shopping List</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Sharing</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Persistency</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Unit Conversion</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Additional Languages</a:t>
            </a:r>
          </a:p>
          <a:p>
            <a:pPr marL="12700"/>
            <a:endParaRPr lang="en-GB" cap="all" spc="200" dirty="0" smtClean="0">
              <a:solidFill>
                <a:schemeClr val="accent1">
                  <a:lumMod val="75000"/>
                </a:schemeClr>
              </a:solidFill>
              <a:latin typeface="Arial"/>
              <a:cs typeface="Arial"/>
            </a:endParaRPr>
          </a:p>
          <a:p>
            <a:pPr marL="12700"/>
            <a:r>
              <a:rPr lang="en-GB" cap="all" spc="200" dirty="0" smtClean="0">
                <a:solidFill>
                  <a:schemeClr val="accent1">
                    <a:lumMod val="75000"/>
                  </a:schemeClr>
                </a:solidFill>
                <a:latin typeface="Arial"/>
                <a:cs typeface="Arial"/>
              </a:rPr>
              <a:t>No login required</a:t>
            </a:r>
          </a:p>
          <a:p>
            <a:pPr marL="12700"/>
            <a:endParaRPr lang="en-GB" cap="all" spc="200" dirty="0" smtClean="0">
              <a:solidFill>
                <a:schemeClr val="accent1">
                  <a:lumMod val="75000"/>
                </a:schemeClr>
              </a:solidFill>
              <a:latin typeface="Arial"/>
              <a:cs typeface="Arial"/>
            </a:endParaRPr>
          </a:p>
          <a:p>
            <a:pPr marL="12700"/>
            <a:endParaRPr lang="en-GB"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9</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val="12356415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1046</TotalTime>
  <Words>1530</Words>
  <Application>Microsoft Office PowerPoint</Application>
  <PresentationFormat>On-screen Show (4:3)</PresentationFormat>
  <Paragraphs>424</Paragraphs>
  <Slides>37</Slides>
  <Notes>22</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37</vt:i4>
      </vt:variant>
    </vt:vector>
  </HeadingPairs>
  <TitlesOfParts>
    <vt:vector size="39" baseType="lpstr">
      <vt:lpstr>Office Theme</vt:lpstr>
      <vt:lpstr>Visio</vt:lpstr>
      <vt:lpstr>Dishcover</vt:lpstr>
      <vt:lpstr>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Login</vt:lpstr>
      <vt:lpstr>PowerPoint Presentation</vt:lpstr>
      <vt:lpstr>PowerPoint Presentation</vt:lpstr>
      <vt:lpstr>PowerPoint Presentation</vt:lpstr>
      <vt:lpstr>PowerPoint Presentation</vt:lpstr>
      <vt:lpstr>PowerPoint Presentation</vt:lpstr>
      <vt:lpstr>PowerPoint Presentation</vt:lpstr>
      <vt:lpstr>Search by Ingredients</vt:lpstr>
      <vt:lpstr>PowerPoint Presentation</vt:lpstr>
      <vt:lpstr>PowerPoint Presentation</vt:lpstr>
      <vt:lpstr>PowerPoint Presentation</vt:lpstr>
      <vt:lpstr>PowerPoint Presentation</vt:lpstr>
      <vt:lpstr>Test</vt:lpstr>
      <vt:lpstr>PowerPoint Presentation</vt:lpstr>
      <vt:lpstr>PowerPoint Presentation</vt:lpstr>
      <vt:lpstr>Conclusion</vt:lpstr>
      <vt:lpstr>PowerPoint Presentation</vt:lpstr>
      <vt:lpstr>Future Work</vt:lpstr>
      <vt:lpstr>PowerPoint Presentation</vt:lpstr>
      <vt:lpstr>Demonstration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Motivation</dc:title>
  <dc:creator>Jacob Wortmann</dc:creator>
  <cp:lastModifiedBy>Sam</cp:lastModifiedBy>
  <cp:revision>120</cp:revision>
  <dcterms:created xsi:type="dcterms:W3CDTF">2014-01-11T16:25:36Z</dcterms:created>
  <dcterms:modified xsi:type="dcterms:W3CDTF">2014-06-11T07:19:00Z</dcterms:modified>
</cp:coreProperties>
</file>

<file path=docProps/thumbnail.jpeg>
</file>